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3" r:id="rId3"/>
    <p:sldId id="274" r:id="rId4"/>
    <p:sldId id="284" r:id="rId5"/>
    <p:sldId id="277" r:id="rId6"/>
    <p:sldId id="278" r:id="rId7"/>
    <p:sldId id="283" r:id="rId8"/>
    <p:sldId id="280" r:id="rId9"/>
    <p:sldId id="281" r:id="rId10"/>
    <p:sldId id="282" r:id="rId11"/>
    <p:sldId id="286" r:id="rId12"/>
    <p:sldId id="285" r:id="rId13"/>
    <p:sldId id="287" r:id="rId14"/>
    <p:sldId id="292" r:id="rId15"/>
    <p:sldId id="288" r:id="rId16"/>
    <p:sldId id="289" r:id="rId17"/>
    <p:sldId id="291" r:id="rId18"/>
    <p:sldId id="293"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D047C-5B17-3A6E-2D2E-FC3621AEBF84}" v="23" dt="2025-07-08T10:10:48.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06" autoAdjust="0"/>
  </p:normalViewPr>
  <p:slideViewPr>
    <p:cSldViewPr snapToGrid="0">
      <p:cViewPr varScale="1">
        <p:scale>
          <a:sx n="71" d="100"/>
          <a:sy n="71"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14D7E-BE8C-4E6B-BF6D-B285587649D6}"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48957CD2-4A60-4EA8-A1C2-F85DCAB209FB}">
      <dgm:prSet/>
      <dgm:spPr/>
      <dgm:t>
        <a:bodyPr/>
        <a:lstStyle/>
        <a:p>
          <a:r>
            <a:rPr lang="en-US" b="1" dirty="0"/>
            <a:t>Forms – Consent, emergency contacts, information – Allergies, vegetarian, consent for photos. </a:t>
          </a:r>
          <a:endParaRPr lang="en-US" dirty="0"/>
        </a:p>
      </dgm:t>
    </dgm:pt>
    <dgm:pt modelId="{6A700A55-D749-452F-954F-7F79269301D5}" type="parTrans" cxnId="{8AB7185E-D79D-4490-A4F7-888BEC45A40A}">
      <dgm:prSet/>
      <dgm:spPr/>
      <dgm:t>
        <a:bodyPr/>
        <a:lstStyle/>
        <a:p>
          <a:endParaRPr lang="en-US"/>
        </a:p>
      </dgm:t>
    </dgm:pt>
    <dgm:pt modelId="{580DAD02-50E5-4D52-AE83-014E61E76FEB}" type="sibTrans" cxnId="{8AB7185E-D79D-4490-A4F7-888BEC45A40A}">
      <dgm:prSet/>
      <dgm:spPr/>
      <dgm:t>
        <a:bodyPr/>
        <a:lstStyle/>
        <a:p>
          <a:endParaRPr lang="en-US"/>
        </a:p>
      </dgm:t>
    </dgm:pt>
    <dgm:pt modelId="{BD90C960-DDE1-4CEA-8209-E4E7EF83B1F1}">
      <dgm:prSet/>
      <dgm:spPr/>
      <dgm:t>
        <a:bodyPr/>
        <a:lstStyle/>
        <a:p>
          <a:r>
            <a:rPr lang="en-US" b="1" dirty="0"/>
            <a:t>Home – school agreement </a:t>
          </a:r>
          <a:endParaRPr lang="en-US" dirty="0"/>
        </a:p>
      </dgm:t>
    </dgm:pt>
    <dgm:pt modelId="{D2632874-DB06-4E8A-A285-5D8AB66D0117}" type="parTrans" cxnId="{D6A95588-8DC4-4368-9FFB-CA3A494D3CFE}">
      <dgm:prSet/>
      <dgm:spPr/>
      <dgm:t>
        <a:bodyPr/>
        <a:lstStyle/>
        <a:p>
          <a:endParaRPr lang="en-US"/>
        </a:p>
      </dgm:t>
    </dgm:pt>
    <dgm:pt modelId="{E98D9D92-D6F5-4D91-9BAB-BC67DB324821}" type="sibTrans" cxnId="{D6A95588-8DC4-4368-9FFB-CA3A494D3CFE}">
      <dgm:prSet/>
      <dgm:spPr/>
      <dgm:t>
        <a:bodyPr/>
        <a:lstStyle/>
        <a:p>
          <a:endParaRPr lang="en-US"/>
        </a:p>
      </dgm:t>
    </dgm:pt>
    <dgm:pt modelId="{25867DC9-91C4-4586-911D-184855C25CC8}">
      <dgm:prSet/>
      <dgm:spPr/>
      <dgm:t>
        <a:bodyPr/>
        <a:lstStyle/>
        <a:p>
          <a:r>
            <a:rPr lang="en-US" b="1" dirty="0"/>
            <a:t>Policies – ICT acceptable use, attendance, behaviour, EYFS </a:t>
          </a:r>
          <a:endParaRPr lang="en-US" dirty="0"/>
        </a:p>
      </dgm:t>
    </dgm:pt>
    <dgm:pt modelId="{154F0644-79BC-4603-829D-F8575893174E}" type="parTrans" cxnId="{AA1A8F0C-7E5A-4654-AD53-D8465A349757}">
      <dgm:prSet/>
      <dgm:spPr/>
      <dgm:t>
        <a:bodyPr/>
        <a:lstStyle/>
        <a:p>
          <a:endParaRPr lang="en-US"/>
        </a:p>
      </dgm:t>
    </dgm:pt>
    <dgm:pt modelId="{FC659219-2F8B-4601-AE5E-A7F66D38F801}" type="sibTrans" cxnId="{AA1A8F0C-7E5A-4654-AD53-D8465A349757}">
      <dgm:prSet/>
      <dgm:spPr/>
      <dgm:t>
        <a:bodyPr/>
        <a:lstStyle/>
        <a:p>
          <a:endParaRPr lang="en-US"/>
        </a:p>
      </dgm:t>
    </dgm:pt>
    <dgm:pt modelId="{91C16E1A-910F-40B2-9281-95A87EC1C672}">
      <dgm:prSet/>
      <dgm:spPr/>
      <dgm:t>
        <a:bodyPr/>
        <a:lstStyle/>
        <a:p>
          <a:r>
            <a:rPr lang="en-US" b="1" dirty="0"/>
            <a:t>Tapestry </a:t>
          </a:r>
          <a:r>
            <a:rPr lang="en-US" b="1" dirty="0">
              <a:latin typeface="Avenir Next LT Pro"/>
            </a:rPr>
            <a:t>permission</a:t>
          </a:r>
          <a:endParaRPr lang="en-US" dirty="0"/>
        </a:p>
      </dgm:t>
    </dgm:pt>
    <dgm:pt modelId="{6829DBF3-35AD-4C79-8C46-9338F593D5E0}" type="parTrans" cxnId="{9F930585-862B-48EB-A710-8048D4ABFB96}">
      <dgm:prSet/>
      <dgm:spPr/>
      <dgm:t>
        <a:bodyPr/>
        <a:lstStyle/>
        <a:p>
          <a:endParaRPr lang="en-US"/>
        </a:p>
      </dgm:t>
    </dgm:pt>
    <dgm:pt modelId="{76CE6F86-CCAE-4D86-A209-A3B8F1C765A8}" type="sibTrans" cxnId="{9F930585-862B-48EB-A710-8048D4ABFB96}">
      <dgm:prSet/>
      <dgm:spPr/>
      <dgm:t>
        <a:bodyPr/>
        <a:lstStyle/>
        <a:p>
          <a:endParaRPr lang="en-US"/>
        </a:p>
      </dgm:t>
    </dgm:pt>
    <dgm:pt modelId="{94D06053-F642-4CF7-B1ED-E1E59944B7CE}">
      <dgm:prSet/>
      <dgm:spPr/>
      <dgm:t>
        <a:bodyPr/>
        <a:lstStyle/>
        <a:p>
          <a:r>
            <a:rPr lang="en-US" b="1" dirty="0"/>
            <a:t>Transition book – classroom, uniform, lunches </a:t>
          </a:r>
          <a:endParaRPr lang="en-US" dirty="0"/>
        </a:p>
      </dgm:t>
    </dgm:pt>
    <dgm:pt modelId="{5D8D25C7-7416-40DB-9B6A-BE58E9660F2E}" type="parTrans" cxnId="{99B9BA93-2A4A-4E57-91CE-4E96B96D6634}">
      <dgm:prSet/>
      <dgm:spPr/>
      <dgm:t>
        <a:bodyPr/>
        <a:lstStyle/>
        <a:p>
          <a:endParaRPr lang="en-US"/>
        </a:p>
      </dgm:t>
    </dgm:pt>
    <dgm:pt modelId="{F661C425-8C39-43CE-8022-3F64A8143427}" type="sibTrans" cxnId="{99B9BA93-2A4A-4E57-91CE-4E96B96D6634}">
      <dgm:prSet/>
      <dgm:spPr/>
      <dgm:t>
        <a:bodyPr/>
        <a:lstStyle/>
        <a:p>
          <a:endParaRPr lang="en-US"/>
        </a:p>
      </dgm:t>
    </dgm:pt>
    <dgm:pt modelId="{17736195-2742-4D4A-AC24-2D5D83DE2E94}">
      <dgm:prSet/>
      <dgm:spPr/>
      <dgm:t>
        <a:bodyPr/>
        <a:lstStyle/>
        <a:p>
          <a:r>
            <a:rPr lang="en-US" b="1" dirty="0"/>
            <a:t>Pupil premium </a:t>
          </a:r>
          <a:endParaRPr lang="en-US" dirty="0"/>
        </a:p>
      </dgm:t>
    </dgm:pt>
    <dgm:pt modelId="{CCFF0D71-9766-41F0-AA3C-958C9A437488}" type="parTrans" cxnId="{17C9B210-0E27-4208-B2D1-79E8890FC418}">
      <dgm:prSet/>
      <dgm:spPr/>
      <dgm:t>
        <a:bodyPr/>
        <a:lstStyle/>
        <a:p>
          <a:endParaRPr lang="en-US"/>
        </a:p>
      </dgm:t>
    </dgm:pt>
    <dgm:pt modelId="{C7B4BE51-1C0F-40EB-9130-64C76B86C2D3}" type="sibTrans" cxnId="{17C9B210-0E27-4208-B2D1-79E8890FC418}">
      <dgm:prSet/>
      <dgm:spPr/>
      <dgm:t>
        <a:bodyPr/>
        <a:lstStyle/>
        <a:p>
          <a:endParaRPr lang="en-US"/>
        </a:p>
      </dgm:t>
    </dgm:pt>
    <dgm:pt modelId="{F248C665-157D-461F-8DD7-91370D84C09A}">
      <dgm:prSet phldr="0"/>
      <dgm:spPr/>
      <dgm:t>
        <a:bodyPr/>
        <a:lstStyle/>
        <a:p>
          <a:pPr rtl="0"/>
          <a:r>
            <a:rPr lang="en-US" b="1" dirty="0">
              <a:latin typeface="Avenir Next LT Pro"/>
            </a:rPr>
            <a:t>Guinea pig consent</a:t>
          </a:r>
        </a:p>
      </dgm:t>
    </dgm:pt>
    <dgm:pt modelId="{2696247D-58AE-46AC-9302-A1441CEE6D64}" type="parTrans" cxnId="{50851F02-AE3B-401D-97AE-9E42A487DEE8}">
      <dgm:prSet/>
      <dgm:spPr/>
    </dgm:pt>
    <dgm:pt modelId="{9E04BF13-8D16-4590-B62A-E3EE11BBB74C}" type="sibTrans" cxnId="{50851F02-AE3B-401D-97AE-9E42A487DEE8}">
      <dgm:prSet/>
      <dgm:spPr/>
    </dgm:pt>
    <dgm:pt modelId="{DBBCB754-11D6-4956-AD50-9999C5111E27}" type="pres">
      <dgm:prSet presAssocID="{73014D7E-BE8C-4E6B-BF6D-B285587649D6}" presName="linearFlow" presStyleCnt="0">
        <dgm:presLayoutVars>
          <dgm:resizeHandles val="exact"/>
        </dgm:presLayoutVars>
      </dgm:prSet>
      <dgm:spPr/>
    </dgm:pt>
    <dgm:pt modelId="{B843BB4E-B6F4-4DD3-995C-666E3EA9165B}" type="pres">
      <dgm:prSet presAssocID="{48957CD2-4A60-4EA8-A1C2-F85DCAB209FB}" presName="node" presStyleLbl="node1" presStyleIdx="0" presStyleCnt="1">
        <dgm:presLayoutVars>
          <dgm:bulletEnabled val="1"/>
        </dgm:presLayoutVars>
      </dgm:prSet>
      <dgm:spPr/>
    </dgm:pt>
  </dgm:ptLst>
  <dgm:cxnLst>
    <dgm:cxn modelId="{50851F02-AE3B-401D-97AE-9E42A487DEE8}" srcId="{48957CD2-4A60-4EA8-A1C2-F85DCAB209FB}" destId="{F248C665-157D-461F-8DD7-91370D84C09A}" srcOrd="3" destOrd="0" parTransId="{2696247D-58AE-46AC-9302-A1441CEE6D64}" sibTransId="{9E04BF13-8D16-4590-B62A-E3EE11BBB74C}"/>
    <dgm:cxn modelId="{AA1A8F0C-7E5A-4654-AD53-D8465A349757}" srcId="{48957CD2-4A60-4EA8-A1C2-F85DCAB209FB}" destId="{25867DC9-91C4-4586-911D-184855C25CC8}" srcOrd="1" destOrd="0" parTransId="{154F0644-79BC-4603-829D-F8575893174E}" sibTransId="{FC659219-2F8B-4601-AE5E-A7F66D38F801}"/>
    <dgm:cxn modelId="{771F830F-2641-442C-AC06-A47046229032}" type="presOf" srcId="{91C16E1A-910F-40B2-9281-95A87EC1C672}" destId="{B843BB4E-B6F4-4DD3-995C-666E3EA9165B}" srcOrd="0" destOrd="3" presId="urn:microsoft.com/office/officeart/2005/8/layout/process2"/>
    <dgm:cxn modelId="{17C9B210-0E27-4208-B2D1-79E8890FC418}" srcId="{48957CD2-4A60-4EA8-A1C2-F85DCAB209FB}" destId="{17736195-2742-4D4A-AC24-2D5D83DE2E94}" srcOrd="5" destOrd="0" parTransId="{CCFF0D71-9766-41F0-AA3C-958C9A437488}" sibTransId="{C7B4BE51-1C0F-40EB-9130-64C76B86C2D3}"/>
    <dgm:cxn modelId="{8AB7185E-D79D-4490-A4F7-888BEC45A40A}" srcId="{73014D7E-BE8C-4E6B-BF6D-B285587649D6}" destId="{48957CD2-4A60-4EA8-A1C2-F85DCAB209FB}" srcOrd="0" destOrd="0" parTransId="{6A700A55-D749-452F-954F-7F79269301D5}" sibTransId="{580DAD02-50E5-4D52-AE83-014E61E76FEB}"/>
    <dgm:cxn modelId="{99198F4D-BA03-4D74-B4B8-7889072CDE0A}" type="presOf" srcId="{BD90C960-DDE1-4CEA-8209-E4E7EF83B1F1}" destId="{B843BB4E-B6F4-4DD3-995C-666E3EA9165B}" srcOrd="0" destOrd="1" presId="urn:microsoft.com/office/officeart/2005/8/layout/process2"/>
    <dgm:cxn modelId="{9F930585-862B-48EB-A710-8048D4ABFB96}" srcId="{48957CD2-4A60-4EA8-A1C2-F85DCAB209FB}" destId="{91C16E1A-910F-40B2-9281-95A87EC1C672}" srcOrd="2" destOrd="0" parTransId="{6829DBF3-35AD-4C79-8C46-9338F593D5E0}" sibTransId="{76CE6F86-CCAE-4D86-A209-A3B8F1C765A8}"/>
    <dgm:cxn modelId="{AC326487-ECE5-40C4-A59C-6121D477DA87}" type="presOf" srcId="{94D06053-F642-4CF7-B1ED-E1E59944B7CE}" destId="{B843BB4E-B6F4-4DD3-995C-666E3EA9165B}" srcOrd="0" destOrd="5" presId="urn:microsoft.com/office/officeart/2005/8/layout/process2"/>
    <dgm:cxn modelId="{D6A95588-8DC4-4368-9FFB-CA3A494D3CFE}" srcId="{48957CD2-4A60-4EA8-A1C2-F85DCAB209FB}" destId="{BD90C960-DDE1-4CEA-8209-E4E7EF83B1F1}" srcOrd="0" destOrd="0" parTransId="{D2632874-DB06-4E8A-A285-5D8AB66D0117}" sibTransId="{E98D9D92-D6F5-4D91-9BAB-BC67DB324821}"/>
    <dgm:cxn modelId="{99B9BA93-2A4A-4E57-91CE-4E96B96D6634}" srcId="{48957CD2-4A60-4EA8-A1C2-F85DCAB209FB}" destId="{94D06053-F642-4CF7-B1ED-E1E59944B7CE}" srcOrd="4" destOrd="0" parTransId="{5D8D25C7-7416-40DB-9B6A-BE58E9660F2E}" sibTransId="{F661C425-8C39-43CE-8022-3F64A8143427}"/>
    <dgm:cxn modelId="{53576499-5E9B-4950-AA8F-29FD9E0C179D}" type="presOf" srcId="{17736195-2742-4D4A-AC24-2D5D83DE2E94}" destId="{B843BB4E-B6F4-4DD3-995C-666E3EA9165B}" srcOrd="0" destOrd="6" presId="urn:microsoft.com/office/officeart/2005/8/layout/process2"/>
    <dgm:cxn modelId="{7CCB51AB-DB30-402A-BDEA-9B54B1CB40E2}" type="presOf" srcId="{48957CD2-4A60-4EA8-A1C2-F85DCAB209FB}" destId="{B843BB4E-B6F4-4DD3-995C-666E3EA9165B}" srcOrd="0" destOrd="0" presId="urn:microsoft.com/office/officeart/2005/8/layout/process2"/>
    <dgm:cxn modelId="{4972D2D2-36E0-4600-A72B-8F21389B2070}" type="presOf" srcId="{73014D7E-BE8C-4E6B-BF6D-B285587649D6}" destId="{DBBCB754-11D6-4956-AD50-9999C5111E27}" srcOrd="0" destOrd="0" presId="urn:microsoft.com/office/officeart/2005/8/layout/process2"/>
    <dgm:cxn modelId="{0C0243EC-79B8-4D0C-8C4B-ACF5EB1745FC}" type="presOf" srcId="{F248C665-157D-461F-8DD7-91370D84C09A}" destId="{B843BB4E-B6F4-4DD3-995C-666E3EA9165B}" srcOrd="0" destOrd="4" presId="urn:microsoft.com/office/officeart/2005/8/layout/process2"/>
    <dgm:cxn modelId="{9DE918FD-5099-403B-BFCD-B0F8AD019D0A}" type="presOf" srcId="{25867DC9-91C4-4586-911D-184855C25CC8}" destId="{B843BB4E-B6F4-4DD3-995C-666E3EA9165B}" srcOrd="0" destOrd="2" presId="urn:microsoft.com/office/officeart/2005/8/layout/process2"/>
    <dgm:cxn modelId="{AD4E423D-7407-45C5-94A1-6C25BBBA1079}" type="presParOf" srcId="{DBBCB754-11D6-4956-AD50-9999C5111E27}" destId="{B843BB4E-B6F4-4DD3-995C-666E3EA9165B}"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3BB4E-B6F4-4DD3-995C-666E3EA9165B}">
      <dsp:nvSpPr>
        <dsp:cNvPr id="0" name=""/>
        <dsp:cNvSpPr/>
      </dsp:nvSpPr>
      <dsp:spPr>
        <a:xfrm>
          <a:off x="0" y="2772"/>
          <a:ext cx="5811128" cy="56726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Forms – Consent, emergency contacts, information – Allergies, vegetarian, consent for photos. </a:t>
          </a:r>
          <a:endParaRPr lang="en-US" sz="3000" kern="1200" dirty="0"/>
        </a:p>
        <a:p>
          <a:pPr marL="228600" lvl="1" indent="-228600" algn="l" defTabSz="1022350">
            <a:lnSpc>
              <a:spcPct val="90000"/>
            </a:lnSpc>
            <a:spcBef>
              <a:spcPct val="0"/>
            </a:spcBef>
            <a:spcAft>
              <a:spcPct val="15000"/>
            </a:spcAft>
            <a:buChar char="•"/>
          </a:pPr>
          <a:r>
            <a:rPr lang="en-US" sz="2300" b="1" kern="1200" dirty="0"/>
            <a:t>Home – school agreement </a:t>
          </a:r>
          <a:endParaRPr lang="en-US" sz="2300" kern="1200" dirty="0"/>
        </a:p>
        <a:p>
          <a:pPr marL="228600" lvl="1" indent="-228600" algn="l" defTabSz="1022350">
            <a:lnSpc>
              <a:spcPct val="90000"/>
            </a:lnSpc>
            <a:spcBef>
              <a:spcPct val="0"/>
            </a:spcBef>
            <a:spcAft>
              <a:spcPct val="15000"/>
            </a:spcAft>
            <a:buChar char="•"/>
          </a:pPr>
          <a:r>
            <a:rPr lang="en-US" sz="2300" b="1" kern="1200" dirty="0"/>
            <a:t>Policies – ICT acceptable use, attendance, behaviour, EYFS </a:t>
          </a:r>
          <a:endParaRPr lang="en-US" sz="2300" kern="1200" dirty="0"/>
        </a:p>
        <a:p>
          <a:pPr marL="228600" lvl="1" indent="-228600" algn="l" defTabSz="1022350">
            <a:lnSpc>
              <a:spcPct val="90000"/>
            </a:lnSpc>
            <a:spcBef>
              <a:spcPct val="0"/>
            </a:spcBef>
            <a:spcAft>
              <a:spcPct val="15000"/>
            </a:spcAft>
            <a:buChar char="•"/>
          </a:pPr>
          <a:r>
            <a:rPr lang="en-US" sz="2300" b="1" kern="1200" dirty="0"/>
            <a:t>Tapestry </a:t>
          </a:r>
          <a:r>
            <a:rPr lang="en-US" sz="2300" b="1" kern="1200" dirty="0">
              <a:latin typeface="Avenir Next LT Pro"/>
            </a:rPr>
            <a:t>permission</a:t>
          </a:r>
          <a:endParaRPr lang="en-US" sz="2300" kern="1200" dirty="0"/>
        </a:p>
        <a:p>
          <a:pPr marL="228600" lvl="1" indent="-228600" algn="l" defTabSz="1022350" rtl="0">
            <a:lnSpc>
              <a:spcPct val="90000"/>
            </a:lnSpc>
            <a:spcBef>
              <a:spcPct val="0"/>
            </a:spcBef>
            <a:spcAft>
              <a:spcPct val="15000"/>
            </a:spcAft>
            <a:buChar char="•"/>
          </a:pPr>
          <a:r>
            <a:rPr lang="en-US" sz="2300" b="1" kern="1200" dirty="0">
              <a:latin typeface="Avenir Next LT Pro"/>
            </a:rPr>
            <a:t>Guinea pig consent</a:t>
          </a:r>
        </a:p>
        <a:p>
          <a:pPr marL="228600" lvl="1" indent="-228600" algn="l" defTabSz="1022350">
            <a:lnSpc>
              <a:spcPct val="90000"/>
            </a:lnSpc>
            <a:spcBef>
              <a:spcPct val="0"/>
            </a:spcBef>
            <a:spcAft>
              <a:spcPct val="15000"/>
            </a:spcAft>
            <a:buChar char="•"/>
          </a:pPr>
          <a:r>
            <a:rPr lang="en-US" sz="2300" b="1" kern="1200" dirty="0"/>
            <a:t>Transition book – classroom, uniform, lunches </a:t>
          </a:r>
          <a:endParaRPr lang="en-US" sz="2300" kern="1200" dirty="0"/>
        </a:p>
        <a:p>
          <a:pPr marL="228600" lvl="1" indent="-228600" algn="l" defTabSz="1022350">
            <a:lnSpc>
              <a:spcPct val="90000"/>
            </a:lnSpc>
            <a:spcBef>
              <a:spcPct val="0"/>
            </a:spcBef>
            <a:spcAft>
              <a:spcPct val="15000"/>
            </a:spcAft>
            <a:buChar char="•"/>
          </a:pPr>
          <a:r>
            <a:rPr lang="en-US" sz="2300" b="1" kern="1200" dirty="0"/>
            <a:t>Pupil premium </a:t>
          </a:r>
          <a:endParaRPr lang="en-US" sz="2300" kern="1200" dirty="0"/>
        </a:p>
      </dsp:txBody>
      <dsp:txXfrm>
        <a:off x="166147" y="168919"/>
        <a:ext cx="5478834" cy="53403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71F3A-AFDF-43CE-92B3-C309882EDC03}" type="datetimeFigureOut">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BC1FC-E982-4EEE-9958-866157A9A4D2}" type="slidenum">
              <a:t>‹#›</a:t>
            </a:fld>
            <a:endParaRPr lang="en-US"/>
          </a:p>
        </p:txBody>
      </p:sp>
    </p:spTree>
    <p:extLst>
      <p:ext uri="{BB962C8B-B14F-4D97-AF65-F5344CB8AC3E}">
        <p14:creationId xmlns:p14="http://schemas.microsoft.com/office/powerpoint/2010/main" val="207201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Brain breaks – dances, games </a:t>
            </a:r>
          </a:p>
          <a:p>
            <a:pPr marL="171450" indent="-171450">
              <a:buFontTx/>
              <a:buChar char="-"/>
            </a:pPr>
            <a:r>
              <a:rPr lang="en-GB" dirty="0"/>
              <a:t>Cooking, baking – Cutting skills of fruit to make smoothies </a:t>
            </a:r>
          </a:p>
          <a:p>
            <a:pPr marL="171450" indent="-171450">
              <a:buFontTx/>
              <a:buChar char="-"/>
            </a:pPr>
            <a:r>
              <a:rPr lang="en-GB" dirty="0"/>
              <a:t>Bowling – end of summer sport paid by the school </a:t>
            </a:r>
          </a:p>
          <a:p>
            <a:pPr marL="171450" indent="-171450">
              <a:buFontTx/>
              <a:buChar char="-"/>
            </a:pPr>
            <a:r>
              <a:rPr lang="en-GB" dirty="0"/>
              <a:t>Writing letters and mark making </a:t>
            </a:r>
          </a:p>
          <a:p>
            <a:pPr marL="171450" indent="-171450">
              <a:buFontTx/>
              <a:buChar char="-"/>
            </a:pPr>
            <a:r>
              <a:rPr lang="en-GB" dirty="0"/>
              <a:t>World book day – countries around the world – Italy, pizza cutting skills, Peru Paddington bear – instructions making </a:t>
            </a:r>
            <a:r>
              <a:rPr lang="en-GB" dirty="0" err="1"/>
              <a:t>maralade</a:t>
            </a:r>
            <a:r>
              <a:rPr lang="en-GB" dirty="0"/>
              <a:t> sandwiches </a:t>
            </a:r>
          </a:p>
          <a:p>
            <a:pPr marL="171450" indent="-171450">
              <a:buFontTx/>
              <a:buChar char="-"/>
            </a:pPr>
            <a:r>
              <a:rPr lang="en-GB" dirty="0"/>
              <a:t>Teaching Zips and buttons </a:t>
            </a:r>
          </a:p>
          <a:p>
            <a:pPr marL="171450" indent="-171450">
              <a:buFontTx/>
              <a:buChar char="-"/>
            </a:pPr>
            <a:r>
              <a:rPr lang="en-GB" dirty="0"/>
              <a:t>Love for reading </a:t>
            </a:r>
          </a:p>
          <a:p>
            <a:pPr marL="171450" indent="-171450">
              <a:buFontTx/>
              <a:buChar char="-"/>
            </a:pPr>
            <a:r>
              <a:rPr lang="en-GB" dirty="0"/>
              <a:t>Going on a bear hunt – role-play the story on the field, found a big cuddly bear! </a:t>
            </a:r>
          </a:p>
        </p:txBody>
      </p:sp>
      <p:sp>
        <p:nvSpPr>
          <p:cNvPr id="4" name="Slide Number Placeholder 3"/>
          <p:cNvSpPr>
            <a:spLocks noGrp="1"/>
          </p:cNvSpPr>
          <p:nvPr>
            <p:ph type="sldNum" sz="quarter" idx="5"/>
          </p:nvPr>
        </p:nvSpPr>
        <p:spPr/>
        <p:txBody>
          <a:bodyPr/>
          <a:lstStyle/>
          <a:p>
            <a:fld id="{497BC1FC-E982-4EEE-9958-866157A9A4D2}" type="slidenum">
              <a:rPr lang="en-GB" smtClean="0"/>
              <a:t>13</a:t>
            </a:fld>
            <a:endParaRPr lang="en-GB"/>
          </a:p>
        </p:txBody>
      </p:sp>
    </p:spTree>
    <p:extLst>
      <p:ext uri="{BB962C8B-B14F-4D97-AF65-F5344CB8AC3E}">
        <p14:creationId xmlns:p14="http://schemas.microsoft.com/office/powerpoint/2010/main" val="2553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Calibri"/>
                <a:cs typeface="Calibri"/>
              </a:rPr>
              <a:t>This activity not only helps to strengthen children’s fine motor skills to enable them to develop their pencil grip which in turn will help develop their writing skills, but it also strengthens gross motor skills, get’s children moving, and most of all, it’s fun!</a:t>
            </a:r>
          </a:p>
          <a:p>
            <a:endParaRPr lang="en-US" sz="1200" dirty="0">
              <a:latin typeface="+mn-lt"/>
              <a:ea typeface="Calibri"/>
              <a:cs typeface="Calibri"/>
            </a:endParaRPr>
          </a:p>
          <a:p>
            <a:pPr algn="l"/>
            <a:r>
              <a:rPr lang="en-US" sz="1200" dirty="0">
                <a:latin typeface="+mn-lt"/>
                <a:ea typeface="Calibri"/>
                <a:cs typeface="Calibri"/>
              </a:rPr>
              <a:t>During ‘Challenge Time’ we get to choose what we</a:t>
            </a:r>
            <a:r>
              <a:rPr lang="en-US" dirty="0">
                <a:latin typeface="YAFD6cTcCEs 0"/>
              </a:rPr>
              <a:t> </a:t>
            </a:r>
            <a:r>
              <a:rPr lang="en-US" sz="1200" dirty="0">
                <a:latin typeface="+mn-lt"/>
                <a:ea typeface="Calibri"/>
                <a:cs typeface="Calibri"/>
              </a:rPr>
              <a:t>would like to play with and afterwards we review our learning, sometimes by using photographs we took on Tapestry! We call it ‘Challenge Time’ because we get to try new things, challenge ourselves, and make links in our learning! Our teachers create challenges according to different areas of the curriculum, which are usually book related, to make learning engaging and purposeful! We get to show you what we’ve been up to on Tapestry too! </a:t>
            </a:r>
            <a:endParaRPr lang="en-GB" dirty="0"/>
          </a:p>
        </p:txBody>
      </p:sp>
      <p:sp>
        <p:nvSpPr>
          <p:cNvPr id="4" name="Slide Number Placeholder 3"/>
          <p:cNvSpPr>
            <a:spLocks noGrp="1"/>
          </p:cNvSpPr>
          <p:nvPr>
            <p:ph type="sldNum" sz="quarter" idx="5"/>
          </p:nvPr>
        </p:nvSpPr>
        <p:spPr/>
        <p:txBody>
          <a:bodyPr/>
          <a:lstStyle/>
          <a:p>
            <a:fld id="{497BC1FC-E982-4EEE-9958-866157A9A4D2}" type="slidenum">
              <a:rPr lang="en-GB" smtClean="0"/>
              <a:t>16</a:t>
            </a:fld>
            <a:endParaRPr lang="en-GB"/>
          </a:p>
        </p:txBody>
      </p:sp>
    </p:spTree>
    <p:extLst>
      <p:ext uri="{BB962C8B-B14F-4D97-AF65-F5344CB8AC3E}">
        <p14:creationId xmlns:p14="http://schemas.microsoft.com/office/powerpoint/2010/main" val="66152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7/16/2025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260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7/16/2025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26596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7/16/2025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75779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7/16/2025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46666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7/16/2025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76813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7/16/2025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19420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7/16/2025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64290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7/16/2025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33270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7/16/2025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68649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7/16/2025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50976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7/16/2025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10426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7/16/2025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2120042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7762" y="640080"/>
            <a:ext cx="6251110" cy="2646010"/>
          </a:xfrm>
        </p:spPr>
        <p:txBody>
          <a:bodyPr anchor="b">
            <a:normAutofit/>
          </a:bodyPr>
          <a:lstStyle/>
          <a:p>
            <a:r>
              <a:rPr lang="en-US" sz="5400" b="1" dirty="0"/>
              <a:t>Park Way Primary school </a:t>
            </a:r>
          </a:p>
        </p:txBody>
      </p:sp>
      <p:sp>
        <p:nvSpPr>
          <p:cNvPr id="3" name="Subtitle 2"/>
          <p:cNvSpPr>
            <a:spLocks noGrp="1"/>
          </p:cNvSpPr>
          <p:nvPr>
            <p:ph type="subTitle" idx="1"/>
          </p:nvPr>
        </p:nvSpPr>
        <p:spPr>
          <a:xfrm>
            <a:off x="5297760" y="4636008"/>
            <a:ext cx="6251111" cy="1572768"/>
          </a:xfrm>
        </p:spPr>
        <p:txBody>
          <a:bodyPr vert="horz" lIns="91440" tIns="45720" rIns="91440" bIns="45720" rtlCol="0" anchor="t">
            <a:normAutofit/>
          </a:bodyPr>
          <a:lstStyle/>
          <a:p>
            <a:pPr algn="l"/>
            <a:r>
              <a:rPr lang="en-US" b="1" dirty="0" err="1"/>
              <a:t>Mrs</a:t>
            </a:r>
            <a:r>
              <a:rPr lang="en-US" b="1" dirty="0"/>
              <a:t> Trusler </a:t>
            </a:r>
          </a:p>
          <a:p>
            <a:pPr algn="l"/>
            <a:r>
              <a:rPr lang="en-US" b="1" dirty="0"/>
              <a:t>EYFS Lead </a:t>
            </a:r>
          </a:p>
        </p:txBody>
      </p:sp>
      <p:pic>
        <p:nvPicPr>
          <p:cNvPr id="4" name="Picture 3" descr="Park Way Primary School">
            <a:extLst>
              <a:ext uri="{FF2B5EF4-FFF2-40B4-BE49-F238E27FC236}">
                <a16:creationId xmlns:a16="http://schemas.microsoft.com/office/drawing/2014/main" id="{42DF321F-7BAB-6F45-7B47-8871AB71C391}"/>
              </a:ext>
            </a:extLst>
          </p:cNvPr>
          <p:cNvPicPr>
            <a:picLocks noChangeAspect="1"/>
          </p:cNvPicPr>
          <p:nvPr/>
        </p:nvPicPr>
        <p:blipFill>
          <a:blip r:embed="rId2"/>
          <a:stretch>
            <a:fillRect/>
          </a:stretch>
        </p:blipFill>
        <p:spPr>
          <a:xfrm>
            <a:off x="834606" y="1143719"/>
            <a:ext cx="3449127" cy="334848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124741-A83A-B36C-5312-D7A0B1594806}"/>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60D9B240-7E2D-D102-3F5E-AE2D71797AF7}"/>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D6D66A3D-9E8F-3933-E74C-F8728CA64683}"/>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10</a:t>
            </a:fld>
            <a:endParaRPr lang="en-US"/>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AI-generated content may be incorrect.">
            <a:extLst>
              <a:ext uri="{FF2B5EF4-FFF2-40B4-BE49-F238E27FC236}">
                <a16:creationId xmlns:a16="http://schemas.microsoft.com/office/drawing/2014/main" id="{BB21F34A-2CAA-723E-D941-AD98CC0AA3B6}"/>
              </a:ext>
            </a:extLst>
          </p:cNvPr>
          <p:cNvPicPr>
            <a:picLocks noChangeAspect="1"/>
          </p:cNvPicPr>
          <p:nvPr/>
        </p:nvPicPr>
        <p:blipFill>
          <a:blip r:embed="rId2"/>
          <a:srcRect l="23258" t="25056" r="23613" b="11765"/>
          <a:stretch>
            <a:fillRect/>
          </a:stretch>
        </p:blipFill>
        <p:spPr>
          <a:xfrm>
            <a:off x="263900" y="399052"/>
            <a:ext cx="9306313" cy="6074274"/>
          </a:xfrm>
          <a:prstGeom prst="rect">
            <a:avLst/>
          </a:prstGeom>
          <a:ln>
            <a:noFill/>
          </a:ln>
        </p:spPr>
      </p:pic>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6B39CA-E1C7-309C-7BF0-2671E320DA69}"/>
              </a:ext>
            </a:extLst>
          </p:cNvPr>
          <p:cNvSpPr txBox="1"/>
          <p:nvPr/>
        </p:nvSpPr>
        <p:spPr>
          <a:xfrm>
            <a:off x="9583885" y="3806941"/>
            <a:ext cx="2476575" cy="12003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Doors open 8:45am </a:t>
            </a:r>
            <a:endParaRPr lang="en-US" dirty="0"/>
          </a:p>
          <a:p>
            <a:r>
              <a:rPr lang="en-US" b="1" dirty="0"/>
              <a:t>Doors close 8:55am End of the day 3:15pm </a:t>
            </a:r>
          </a:p>
        </p:txBody>
      </p:sp>
    </p:spTree>
    <p:extLst>
      <p:ext uri="{BB962C8B-B14F-4D97-AF65-F5344CB8AC3E}">
        <p14:creationId xmlns:p14="http://schemas.microsoft.com/office/powerpoint/2010/main" val="105685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E8C1A9-CD8E-DA66-48A7-EA87C5BC06B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397D863-3C09-E35E-6722-DBBFE5BFA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70796C80-6F61-8A7F-732D-10BB15F4A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656A8BA-09D0-C5D7-B69A-6ED3494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4D8CE37-05B6-0F7B-2E11-E745A3E68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946C223-4750-2044-B55B-F5BD02B3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AA3D741-814F-D128-FF91-277BF57ECF2A}"/>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68DCC072-6561-0FDF-D672-E2A55C881554}"/>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11</a:t>
            </a:fld>
            <a:endParaRPr lang="en-US"/>
          </a:p>
        </p:txBody>
      </p:sp>
      <p:sp>
        <p:nvSpPr>
          <p:cNvPr id="28" name="Isosceles Triangle 27">
            <a:extLst>
              <a:ext uri="{FF2B5EF4-FFF2-40B4-BE49-F238E27FC236}">
                <a16:creationId xmlns:a16="http://schemas.microsoft.com/office/drawing/2014/main" id="{B19FA5F0-EFD2-74B0-124F-B6241D859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1A398998-E51B-1E5A-6295-FBE77E22D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F72824-4EEB-6764-6ABD-A0F4ADF3A1BC}"/>
              </a:ext>
            </a:extLst>
          </p:cNvPr>
          <p:cNvSpPr txBox="1"/>
          <p:nvPr/>
        </p:nvSpPr>
        <p:spPr>
          <a:xfrm>
            <a:off x="2091446" y="761999"/>
            <a:ext cx="7571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Early years at Park Way </a:t>
            </a:r>
            <a:endParaRPr lang="en-US" sz="3200" dirty="0"/>
          </a:p>
        </p:txBody>
      </p:sp>
      <p:pic>
        <p:nvPicPr>
          <p:cNvPr id="7" name="Picture 6" descr="mcroft1 | TeachBeacon">
            <a:extLst>
              <a:ext uri="{FF2B5EF4-FFF2-40B4-BE49-F238E27FC236}">
                <a16:creationId xmlns:a16="http://schemas.microsoft.com/office/drawing/2014/main" id="{7EB2FF8A-44B4-28B6-A362-403B60B47FDC}"/>
              </a:ext>
            </a:extLst>
          </p:cNvPr>
          <p:cNvPicPr>
            <a:picLocks noChangeAspect="1"/>
          </p:cNvPicPr>
          <p:nvPr/>
        </p:nvPicPr>
        <p:blipFill>
          <a:blip r:embed="rId2"/>
          <a:stretch>
            <a:fillRect/>
          </a:stretch>
        </p:blipFill>
        <p:spPr>
          <a:xfrm rot="540000">
            <a:off x="8405004" y="1942381"/>
            <a:ext cx="3548332" cy="3505200"/>
          </a:xfrm>
          <a:prstGeom prst="rect">
            <a:avLst/>
          </a:prstGeom>
        </p:spPr>
      </p:pic>
      <p:pic>
        <p:nvPicPr>
          <p:cNvPr id="6" name="Picture 5">
            <a:extLst>
              <a:ext uri="{FF2B5EF4-FFF2-40B4-BE49-F238E27FC236}">
                <a16:creationId xmlns:a16="http://schemas.microsoft.com/office/drawing/2014/main" id="{13AC1020-5E37-4A4B-9388-A633BEE37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336" y="2180832"/>
            <a:ext cx="4903992" cy="3677994"/>
          </a:xfrm>
          <a:prstGeom prst="rect">
            <a:avLst/>
          </a:prstGeom>
        </p:spPr>
      </p:pic>
      <p:pic>
        <p:nvPicPr>
          <p:cNvPr id="10" name="Picture 9">
            <a:extLst>
              <a:ext uri="{FF2B5EF4-FFF2-40B4-BE49-F238E27FC236}">
                <a16:creationId xmlns:a16="http://schemas.microsoft.com/office/drawing/2014/main" id="{C2FAB30E-AE0F-43B8-8DEC-414B3F4E9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1997" y="2222767"/>
            <a:ext cx="4856068" cy="3642051"/>
          </a:xfrm>
          <a:prstGeom prst="rect">
            <a:avLst/>
          </a:prstGeom>
        </p:spPr>
      </p:pic>
    </p:spTree>
    <p:extLst>
      <p:ext uri="{BB962C8B-B14F-4D97-AF65-F5344CB8AC3E}">
        <p14:creationId xmlns:p14="http://schemas.microsoft.com/office/powerpoint/2010/main" val="169842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3F1265E-39AF-3412-5FF7-393C2133BE47}"/>
              </a:ext>
            </a:extLst>
          </p:cNvPr>
          <p:cNvSpPr>
            <a:spLocks noGrp="1"/>
          </p:cNvSpPr>
          <p:nvPr>
            <p:ph type="dt" sz="half" idx="10"/>
          </p:nvPr>
        </p:nvSpPr>
        <p:spPr>
          <a:xfrm>
            <a:off x="643467" y="6356350"/>
            <a:ext cx="2743200" cy="365125"/>
          </a:xfrm>
        </p:spPr>
        <p:txBody>
          <a:bodyPr>
            <a:normAutofit/>
          </a:bodyPr>
          <a:lstStyle/>
          <a:p>
            <a:pPr>
              <a:spcAft>
                <a:spcPts val="600"/>
              </a:spcAft>
            </a:pPr>
            <a:fld id="{B3781F0A-A8AE-4032-BA24-E0594740BAA7}"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921D8F29-CF3A-DF36-057C-650695CC9E60}"/>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dirty="0"/>
              <a:pPr>
                <a:spcAft>
                  <a:spcPts val="600"/>
                </a:spcAft>
              </a:pPr>
              <a:t>12</a:t>
            </a:fld>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 shot of a computer&#10;&#10;AI-generated content may be incorrect.">
            <a:extLst>
              <a:ext uri="{FF2B5EF4-FFF2-40B4-BE49-F238E27FC236}">
                <a16:creationId xmlns:a16="http://schemas.microsoft.com/office/drawing/2014/main" id="{B8DE26E1-BFFD-5234-D7A9-8D0640BB400F}"/>
              </a:ext>
            </a:extLst>
          </p:cNvPr>
          <p:cNvPicPr>
            <a:picLocks noChangeAspect="1"/>
          </p:cNvPicPr>
          <p:nvPr/>
        </p:nvPicPr>
        <p:blipFill>
          <a:blip r:embed="rId2"/>
          <a:srcRect l="11924" t="15546" r="11334" b="6954"/>
          <a:stretch>
            <a:fillRect/>
          </a:stretch>
        </p:blipFill>
        <p:spPr>
          <a:xfrm>
            <a:off x="531017" y="298411"/>
            <a:ext cx="11029322" cy="627555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65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C589BF-A882-44CB-5816-5A4D8C44902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8EE35DF-FF49-3440-8AE4-9AD048BB5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671F01D-7019-AC50-195F-9DE2E9942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17E2B91-ED95-FE72-BD40-2D563B5E1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47359E-203C-4EAB-2DFE-973BACFDB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F5CA74A-0560-F19B-841F-D12C709C4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8A547B9-65FC-B660-CC8A-EF2C9B32B239}"/>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522CD299-80E4-6D31-B9CE-1FA446A6EF4C}"/>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13</a:t>
            </a:fld>
            <a:endParaRPr lang="en-US"/>
          </a:p>
        </p:txBody>
      </p:sp>
      <p:sp>
        <p:nvSpPr>
          <p:cNvPr id="28" name="Isosceles Triangle 27">
            <a:extLst>
              <a:ext uri="{FF2B5EF4-FFF2-40B4-BE49-F238E27FC236}">
                <a16:creationId xmlns:a16="http://schemas.microsoft.com/office/drawing/2014/main" id="{FC10462A-D9F2-03F0-31FB-63530CCD9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5D22AD21-453F-38AF-35E2-FC49A3174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0DF308-8F52-6344-7835-C6ED0518861B}"/>
              </a:ext>
            </a:extLst>
          </p:cNvPr>
          <p:cNvSpPr txBox="1"/>
          <p:nvPr/>
        </p:nvSpPr>
        <p:spPr>
          <a:xfrm>
            <a:off x="2048314" y="287546"/>
            <a:ext cx="7571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What do we do?  </a:t>
            </a:r>
            <a:endParaRPr lang="en-US" sz="3200" dirty="0"/>
          </a:p>
        </p:txBody>
      </p:sp>
      <p:sp>
        <p:nvSpPr>
          <p:cNvPr id="5" name="TextBox 4">
            <a:extLst>
              <a:ext uri="{FF2B5EF4-FFF2-40B4-BE49-F238E27FC236}">
                <a16:creationId xmlns:a16="http://schemas.microsoft.com/office/drawing/2014/main" id="{3E5B2745-30D2-5D15-1922-A3FE8BDF2FD3}"/>
              </a:ext>
            </a:extLst>
          </p:cNvPr>
          <p:cNvSpPr txBox="1"/>
          <p:nvPr/>
        </p:nvSpPr>
        <p:spPr>
          <a:xfrm>
            <a:off x="194859" y="1347495"/>
            <a:ext cx="6098140"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404040"/>
                </a:solidFill>
                <a:ea typeface="+mn-lt"/>
                <a:cs typeface="+mn-lt"/>
              </a:rPr>
              <a:t>We provide a safe, enriching and stimulating environment to enable children to reach their full potential. </a:t>
            </a:r>
            <a:endParaRPr lang="en-US" dirty="0"/>
          </a:p>
          <a:p>
            <a:pPr algn="ctr"/>
            <a:br>
              <a:rPr lang="en-US" dirty="0"/>
            </a:br>
            <a:endParaRPr lang="en-US" dirty="0"/>
          </a:p>
          <a:p>
            <a:pPr algn="ctr"/>
            <a:r>
              <a:rPr lang="en-US" sz="2000">
                <a:solidFill>
                  <a:srgbClr val="404040"/>
                </a:solidFill>
                <a:ea typeface="+mn-lt"/>
                <a:cs typeface="+mn-lt"/>
              </a:rPr>
              <a:t>Children will be offered exciting opportunities; encouraging them to challenge themselves, try new things and ‘have a go’.</a:t>
            </a:r>
            <a:endParaRPr lang="en-US"/>
          </a:p>
          <a:p>
            <a:pPr algn="ctr"/>
            <a:br>
              <a:rPr lang="en-US" dirty="0"/>
            </a:br>
            <a:endParaRPr lang="en-US" dirty="0"/>
          </a:p>
          <a:p>
            <a:pPr algn="ctr"/>
            <a:r>
              <a:rPr lang="en-US" sz="2000">
                <a:solidFill>
                  <a:srgbClr val="404040"/>
                </a:solidFill>
                <a:ea typeface="+mn-lt"/>
                <a:cs typeface="+mn-lt"/>
              </a:rPr>
              <a:t>We will teach children to be independent and acquire the skills that enable them to learn and develop.</a:t>
            </a:r>
            <a:endParaRPr lang="en-US"/>
          </a:p>
          <a:p>
            <a:pPr algn="ctr"/>
            <a:br>
              <a:rPr lang="en-US" dirty="0"/>
            </a:br>
            <a:endParaRPr lang="en-US" dirty="0"/>
          </a:p>
          <a:p>
            <a:pPr algn="ctr"/>
            <a:r>
              <a:rPr lang="en-US" sz="2000">
                <a:solidFill>
                  <a:srgbClr val="404040"/>
                </a:solidFill>
                <a:ea typeface="+mn-lt"/>
                <a:cs typeface="+mn-lt"/>
              </a:rPr>
              <a:t>We want our children to enjoy achieving, have their own ideas and choose the way they want to do things!</a:t>
            </a:r>
            <a:endParaRPr lang="en-US"/>
          </a:p>
          <a:p>
            <a:pPr algn="l"/>
            <a:endParaRPr lang="en-US" dirty="0"/>
          </a:p>
        </p:txBody>
      </p:sp>
      <p:pic>
        <p:nvPicPr>
          <p:cNvPr id="8" name="Picture 7">
            <a:extLst>
              <a:ext uri="{FF2B5EF4-FFF2-40B4-BE49-F238E27FC236}">
                <a16:creationId xmlns:a16="http://schemas.microsoft.com/office/drawing/2014/main" id="{4FD72272-9545-4C72-93AB-9BA1FF5F5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093" y="523973"/>
            <a:ext cx="2105542" cy="1579157"/>
          </a:xfrm>
          <a:prstGeom prst="rect">
            <a:avLst/>
          </a:prstGeom>
        </p:spPr>
      </p:pic>
      <p:pic>
        <p:nvPicPr>
          <p:cNvPr id="10" name="Picture 9">
            <a:extLst>
              <a:ext uri="{FF2B5EF4-FFF2-40B4-BE49-F238E27FC236}">
                <a16:creationId xmlns:a16="http://schemas.microsoft.com/office/drawing/2014/main" id="{61AC8618-3CEF-418D-BB45-5A1040F145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94" t="8241" r="25833" b="16482"/>
          <a:stretch/>
        </p:blipFill>
        <p:spPr>
          <a:xfrm rot="5400000">
            <a:off x="10009715" y="-111295"/>
            <a:ext cx="2105213" cy="2260760"/>
          </a:xfrm>
          <a:prstGeom prst="rect">
            <a:avLst/>
          </a:prstGeom>
        </p:spPr>
      </p:pic>
      <p:pic>
        <p:nvPicPr>
          <p:cNvPr id="12" name="Picture 11">
            <a:extLst>
              <a:ext uri="{FF2B5EF4-FFF2-40B4-BE49-F238E27FC236}">
                <a16:creationId xmlns:a16="http://schemas.microsoft.com/office/drawing/2014/main" id="{6AD90D8C-226F-4DFB-A6FC-5E0F7A1E05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21613" y="2272754"/>
            <a:ext cx="2550285" cy="1912714"/>
          </a:xfrm>
          <a:prstGeom prst="rect">
            <a:avLst/>
          </a:prstGeom>
        </p:spPr>
      </p:pic>
      <p:pic>
        <p:nvPicPr>
          <p:cNvPr id="14" name="Picture 13">
            <a:extLst>
              <a:ext uri="{FF2B5EF4-FFF2-40B4-BE49-F238E27FC236}">
                <a16:creationId xmlns:a16="http://schemas.microsoft.com/office/drawing/2014/main" id="{EEEE5EEF-1382-4DC3-B7BB-1624491D61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960498" y="2390478"/>
            <a:ext cx="2550288" cy="1912716"/>
          </a:xfrm>
          <a:prstGeom prst="rect">
            <a:avLst/>
          </a:prstGeom>
        </p:spPr>
      </p:pic>
      <p:pic>
        <p:nvPicPr>
          <p:cNvPr id="16" name="Picture 15">
            <a:extLst>
              <a:ext uri="{FF2B5EF4-FFF2-40B4-BE49-F238E27FC236}">
                <a16:creationId xmlns:a16="http://schemas.microsoft.com/office/drawing/2014/main" id="{1E19DF3F-E9B6-4283-9F96-517FC079C62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15" t="6615" r="15423" b="4193"/>
          <a:stretch/>
        </p:blipFill>
        <p:spPr>
          <a:xfrm>
            <a:off x="8040145" y="2091068"/>
            <a:ext cx="2404709" cy="2103829"/>
          </a:xfrm>
          <a:prstGeom prst="rect">
            <a:avLst/>
          </a:prstGeom>
        </p:spPr>
      </p:pic>
      <p:pic>
        <p:nvPicPr>
          <p:cNvPr id="19" name="Picture 18">
            <a:extLst>
              <a:ext uri="{FF2B5EF4-FFF2-40B4-BE49-F238E27FC236}">
                <a16:creationId xmlns:a16="http://schemas.microsoft.com/office/drawing/2014/main" id="{B5A4D966-4A69-4798-8A95-17A5129525C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193" t="10006" r="22499"/>
          <a:stretch/>
        </p:blipFill>
        <p:spPr>
          <a:xfrm rot="5400000">
            <a:off x="6208618" y="4318797"/>
            <a:ext cx="2655680" cy="2445155"/>
          </a:xfrm>
          <a:prstGeom prst="rect">
            <a:avLst/>
          </a:prstGeom>
        </p:spPr>
      </p:pic>
      <p:pic>
        <p:nvPicPr>
          <p:cNvPr id="23" name="Picture 22">
            <a:extLst>
              <a:ext uri="{FF2B5EF4-FFF2-40B4-BE49-F238E27FC236}">
                <a16:creationId xmlns:a16="http://schemas.microsoft.com/office/drawing/2014/main" id="{E13CFF95-65B3-4106-A119-DE5F4E0F46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720" t="13442" b="19260"/>
          <a:stretch/>
        </p:blipFill>
        <p:spPr>
          <a:xfrm rot="5400000">
            <a:off x="10220699" y="4840402"/>
            <a:ext cx="2556679" cy="1478517"/>
          </a:xfrm>
          <a:prstGeom prst="rect">
            <a:avLst/>
          </a:prstGeom>
        </p:spPr>
      </p:pic>
      <p:pic>
        <p:nvPicPr>
          <p:cNvPr id="27" name="Picture 26">
            <a:extLst>
              <a:ext uri="{FF2B5EF4-FFF2-40B4-BE49-F238E27FC236}">
                <a16:creationId xmlns:a16="http://schemas.microsoft.com/office/drawing/2014/main" id="{7FA70A48-E412-4DF6-B513-1D4F4549B9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03827" y="4521820"/>
            <a:ext cx="2692065" cy="2019048"/>
          </a:xfrm>
          <a:prstGeom prst="rect">
            <a:avLst/>
          </a:prstGeom>
        </p:spPr>
      </p:pic>
    </p:spTree>
    <p:extLst>
      <p:ext uri="{BB962C8B-B14F-4D97-AF65-F5344CB8AC3E}">
        <p14:creationId xmlns:p14="http://schemas.microsoft.com/office/powerpoint/2010/main" val="252657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AC5D23-F1A2-516F-4D61-77D7ECD718A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522867A-D8AB-326F-65A9-6FE9A03B9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67C1514B-6ED5-8648-B581-A7833ED92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C882931-00A8-1399-4779-CAD5FD4C0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705C7D9-3022-A27B-4E6A-5EA5A7A88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D38E965-4D2B-B1C2-9A73-5A8FC070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3B15D3C7-C748-4086-2087-3DA0EEA9C348}"/>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07033AFC-ADA9-C896-07E1-0541BAECCB2A}"/>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14</a:t>
            </a:fld>
            <a:endParaRPr lang="en-US"/>
          </a:p>
        </p:txBody>
      </p:sp>
      <p:sp>
        <p:nvSpPr>
          <p:cNvPr id="28" name="Isosceles Triangle 27">
            <a:extLst>
              <a:ext uri="{FF2B5EF4-FFF2-40B4-BE49-F238E27FC236}">
                <a16:creationId xmlns:a16="http://schemas.microsoft.com/office/drawing/2014/main" id="{139ED153-ED8A-48C2-72C9-51FDCE82A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639A3EB3-07ED-6033-F1F0-B156560E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3C66C8-6CE2-4A50-2465-CF890EC412A1}"/>
              </a:ext>
            </a:extLst>
          </p:cNvPr>
          <p:cNvSpPr txBox="1"/>
          <p:nvPr/>
        </p:nvSpPr>
        <p:spPr>
          <a:xfrm>
            <a:off x="2062691" y="-1"/>
            <a:ext cx="7571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Reading challenge </a:t>
            </a:r>
          </a:p>
        </p:txBody>
      </p:sp>
      <p:sp>
        <p:nvSpPr>
          <p:cNvPr id="5" name="TextBox 4">
            <a:extLst>
              <a:ext uri="{FF2B5EF4-FFF2-40B4-BE49-F238E27FC236}">
                <a16:creationId xmlns:a16="http://schemas.microsoft.com/office/drawing/2014/main" id="{34CB7C79-6E14-34D0-7E40-3C8610AAF2E5}"/>
              </a:ext>
            </a:extLst>
          </p:cNvPr>
          <p:cNvSpPr txBox="1"/>
          <p:nvPr/>
        </p:nvSpPr>
        <p:spPr>
          <a:xfrm>
            <a:off x="755576" y="873042"/>
            <a:ext cx="609814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404040"/>
                </a:solidFill>
                <a:ea typeface="+mn-lt"/>
                <a:cs typeface="+mn-lt"/>
              </a:rPr>
              <a:t>We have a rainbow reading challenge to support our parents' involvement in helping our children to succeed with their phonics and reading. </a:t>
            </a:r>
          </a:p>
          <a:p>
            <a:pPr algn="ctr"/>
            <a:endParaRPr lang="en-US" sz="2000" dirty="0">
              <a:solidFill>
                <a:srgbClr val="404040"/>
              </a:solidFill>
            </a:endParaRPr>
          </a:p>
          <a:p>
            <a:pPr algn="ctr"/>
            <a:r>
              <a:rPr lang="en-US" sz="2000" dirty="0">
                <a:solidFill>
                  <a:srgbClr val="404040"/>
                </a:solidFill>
              </a:rPr>
              <a:t>The children will all have their photo on an apple or a pear depending on which class they are in. </a:t>
            </a:r>
          </a:p>
          <a:p>
            <a:pPr algn="ctr"/>
            <a:endParaRPr lang="en-US" sz="2000" dirty="0">
              <a:solidFill>
                <a:srgbClr val="404040"/>
              </a:solidFill>
            </a:endParaRPr>
          </a:p>
          <a:p>
            <a:pPr algn="ctr"/>
            <a:r>
              <a:rPr lang="en-US" sz="2000" dirty="0">
                <a:solidFill>
                  <a:srgbClr val="404040"/>
                </a:solidFill>
              </a:rPr>
              <a:t>Each week they read at home (at least once), they will move onto each colour of the rainbow. </a:t>
            </a:r>
          </a:p>
          <a:p>
            <a:pPr algn="ctr"/>
            <a:r>
              <a:rPr lang="en-US" sz="2000" dirty="0">
                <a:solidFill>
                  <a:srgbClr val="404040"/>
                </a:solidFill>
              </a:rPr>
              <a:t>If they read every week, they will move along the rainbow and reach the pot of gold. </a:t>
            </a:r>
          </a:p>
          <a:p>
            <a:pPr algn="ctr"/>
            <a:endParaRPr lang="en-US" sz="2000" dirty="0">
              <a:solidFill>
                <a:srgbClr val="404040"/>
              </a:solidFill>
            </a:endParaRPr>
          </a:p>
          <a:p>
            <a:pPr algn="ctr"/>
            <a:r>
              <a:rPr lang="en-US" sz="2000" dirty="0">
                <a:solidFill>
                  <a:srgbClr val="404040"/>
                </a:solidFill>
              </a:rPr>
              <a:t>They will receive our reading challenge treat for the term. </a:t>
            </a:r>
            <a:endParaRPr lang="en-US"/>
          </a:p>
          <a:p>
            <a:pPr algn="ctr"/>
            <a:endParaRPr lang="en-US" sz="2000" dirty="0">
              <a:solidFill>
                <a:srgbClr val="404040"/>
              </a:solidFill>
            </a:endParaRPr>
          </a:p>
          <a:p>
            <a:pPr algn="ctr"/>
            <a:r>
              <a:rPr lang="en-US" sz="2000" dirty="0">
                <a:solidFill>
                  <a:srgbClr val="404040"/>
                </a:solidFill>
              </a:rPr>
              <a:t>Every big term (Christmas, Easter and summer) they will also receive a reading badge. At the end of year, if read all year, they will receive a reading medal! </a:t>
            </a:r>
          </a:p>
        </p:txBody>
      </p:sp>
      <p:pic>
        <p:nvPicPr>
          <p:cNvPr id="8" name="Picture 7">
            <a:extLst>
              <a:ext uri="{FF2B5EF4-FFF2-40B4-BE49-F238E27FC236}">
                <a16:creationId xmlns:a16="http://schemas.microsoft.com/office/drawing/2014/main" id="{274FAF0A-E3BA-4617-B3DB-C87B3E2472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77" t="11394" r="12729" b="6775"/>
          <a:stretch/>
        </p:blipFill>
        <p:spPr>
          <a:xfrm rot="5400000">
            <a:off x="6897953" y="1646186"/>
            <a:ext cx="5472198" cy="4208929"/>
          </a:xfrm>
          <a:prstGeom prst="rect">
            <a:avLst/>
          </a:prstGeom>
        </p:spPr>
      </p:pic>
    </p:spTree>
    <p:extLst>
      <p:ext uri="{BB962C8B-B14F-4D97-AF65-F5344CB8AC3E}">
        <p14:creationId xmlns:p14="http://schemas.microsoft.com/office/powerpoint/2010/main" val="83720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923CEB-16BF-C621-559B-1B6E43E25AB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80E7C6AD-F11C-5204-1790-28139272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D6411B91-B10B-7755-6711-3BB3E3CB4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365C11E-92A8-AAB0-83B5-122271882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5751AD0-A59C-AC94-AF89-B6131032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75A6F5A-40E6-64EE-B4F6-C6AE57C77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4A3F79C3-5BD4-2835-3246-732B541CFE6F}"/>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3F758CF1-F0DA-7C45-5445-7B2B1F8C93C6}"/>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15</a:t>
            </a:fld>
            <a:endParaRPr lang="en-US"/>
          </a:p>
        </p:txBody>
      </p:sp>
      <p:sp>
        <p:nvSpPr>
          <p:cNvPr id="28" name="Isosceles Triangle 27">
            <a:extLst>
              <a:ext uri="{FF2B5EF4-FFF2-40B4-BE49-F238E27FC236}">
                <a16:creationId xmlns:a16="http://schemas.microsoft.com/office/drawing/2014/main" id="{6EFC8C6D-96A4-E68D-2253-3015BEB2A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958090F6-ECDA-FB85-2037-94381D6F4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3086D4-6004-7E3A-83E0-F6331267C002}"/>
              </a:ext>
            </a:extLst>
          </p:cNvPr>
          <p:cNvSpPr txBox="1"/>
          <p:nvPr/>
        </p:nvSpPr>
        <p:spPr>
          <a:xfrm>
            <a:off x="2436503" y="287546"/>
            <a:ext cx="757136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How will my child's learning be recorded?   </a:t>
            </a:r>
            <a:endParaRPr lang="en-US" sz="3200" dirty="0"/>
          </a:p>
        </p:txBody>
      </p:sp>
      <p:pic>
        <p:nvPicPr>
          <p:cNvPr id="7" name="Picture 6" descr="A screenshot of a computer&#10;&#10;AI-generated content may be incorrect.">
            <a:extLst>
              <a:ext uri="{FF2B5EF4-FFF2-40B4-BE49-F238E27FC236}">
                <a16:creationId xmlns:a16="http://schemas.microsoft.com/office/drawing/2014/main" id="{6F114CFE-1530-0F54-687A-4DEB5926BBAB}"/>
              </a:ext>
            </a:extLst>
          </p:cNvPr>
          <p:cNvPicPr>
            <a:picLocks noChangeAspect="1"/>
          </p:cNvPicPr>
          <p:nvPr/>
        </p:nvPicPr>
        <p:blipFill>
          <a:blip r:embed="rId2"/>
          <a:srcRect l="11806" t="41386" r="11552" b="5286"/>
          <a:stretch>
            <a:fillRect/>
          </a:stretch>
        </p:blipFill>
        <p:spPr>
          <a:xfrm>
            <a:off x="388188" y="2129523"/>
            <a:ext cx="11673237" cy="4604316"/>
          </a:xfrm>
          <a:prstGeom prst="rect">
            <a:avLst/>
          </a:prstGeom>
        </p:spPr>
      </p:pic>
      <p:pic>
        <p:nvPicPr>
          <p:cNvPr id="8" name="Picture 7" descr="Tapestry Childhood Education Platform">
            <a:extLst>
              <a:ext uri="{FF2B5EF4-FFF2-40B4-BE49-F238E27FC236}">
                <a16:creationId xmlns:a16="http://schemas.microsoft.com/office/drawing/2014/main" id="{D3939358-3E04-1348-8A6D-B826BAF245C5}"/>
              </a:ext>
            </a:extLst>
          </p:cNvPr>
          <p:cNvPicPr>
            <a:picLocks noChangeAspect="1"/>
          </p:cNvPicPr>
          <p:nvPr/>
        </p:nvPicPr>
        <p:blipFill>
          <a:blip r:embed="rId3"/>
          <a:stretch>
            <a:fillRect/>
          </a:stretch>
        </p:blipFill>
        <p:spPr>
          <a:xfrm>
            <a:off x="0" y="-113346"/>
            <a:ext cx="3062376" cy="1822576"/>
          </a:xfrm>
          <a:prstGeom prst="rect">
            <a:avLst/>
          </a:prstGeom>
        </p:spPr>
      </p:pic>
    </p:spTree>
    <p:extLst>
      <p:ext uri="{BB962C8B-B14F-4D97-AF65-F5344CB8AC3E}">
        <p14:creationId xmlns:p14="http://schemas.microsoft.com/office/powerpoint/2010/main" val="44777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42E428-AABC-4DBC-4B29-8CB52330EEA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8D6CC25-0C0E-529D-AA18-9E4FDDC5F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77B6B1FA-99D9-E69F-9F31-01A3A42A8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21384B3-8381-399D-EA77-4D3335A70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50B8A0-389C-9B3F-713B-D32C48C7B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A3F2CED-2D7A-24AC-499D-1D88093E5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06AE026F-5A45-6862-894D-3B7E1D9AAD08}"/>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AC2F8960-00BC-442D-A23E-4ED15980DD0C}"/>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16</a:t>
            </a:fld>
            <a:endParaRPr lang="en-US"/>
          </a:p>
        </p:txBody>
      </p:sp>
      <p:sp>
        <p:nvSpPr>
          <p:cNvPr id="28" name="Isosceles Triangle 27">
            <a:extLst>
              <a:ext uri="{FF2B5EF4-FFF2-40B4-BE49-F238E27FC236}">
                <a16:creationId xmlns:a16="http://schemas.microsoft.com/office/drawing/2014/main" id="{1F578FFB-5507-5E72-5053-B1DCB013F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4BCA9BA-BE38-4D78-DF6E-6E2B05A88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CCB627-4E20-B210-2DAE-C9DF6C951A55}"/>
              </a:ext>
            </a:extLst>
          </p:cNvPr>
          <p:cNvSpPr txBox="1"/>
          <p:nvPr/>
        </p:nvSpPr>
        <p:spPr>
          <a:xfrm>
            <a:off x="2048314" y="287546"/>
            <a:ext cx="7571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 A typical day in reception   </a:t>
            </a:r>
            <a:endParaRPr lang="en-US" sz="3200" dirty="0"/>
          </a:p>
        </p:txBody>
      </p:sp>
      <p:sp>
        <p:nvSpPr>
          <p:cNvPr id="7" name="TextBox 6">
            <a:extLst>
              <a:ext uri="{FF2B5EF4-FFF2-40B4-BE49-F238E27FC236}">
                <a16:creationId xmlns:a16="http://schemas.microsoft.com/office/drawing/2014/main" id="{FD2E0068-9631-1E25-6F60-54A794C984CB}"/>
              </a:ext>
            </a:extLst>
          </p:cNvPr>
          <p:cNvSpPr txBox="1"/>
          <p:nvPr/>
        </p:nvSpPr>
        <p:spPr>
          <a:xfrm>
            <a:off x="3063905" y="1338318"/>
            <a:ext cx="3510829" cy="5509200"/>
          </a:xfrm>
          <a:prstGeom prst="rect">
            <a:avLst/>
          </a:prstGeom>
          <a:solidFill>
            <a:schemeClr val="bg1"/>
          </a:solid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8:45am: Self- registration, Early morning learning - funky fingers, welcome </a:t>
            </a:r>
          </a:p>
          <a:p>
            <a:endParaRPr lang="en-US" sz="1600" b="1" dirty="0"/>
          </a:p>
          <a:p>
            <a:r>
              <a:rPr lang="en-US" sz="1600" b="1" dirty="0"/>
              <a:t>9:00am: Wake up, shake up or daily mile </a:t>
            </a:r>
          </a:p>
          <a:p>
            <a:endParaRPr lang="en-US" sz="1600" b="1" dirty="0"/>
          </a:p>
          <a:p>
            <a:r>
              <a:rPr lang="en-US" sz="1600" b="1" dirty="0"/>
              <a:t>9:10am – Assembly </a:t>
            </a:r>
          </a:p>
          <a:p>
            <a:endParaRPr lang="en-US" sz="1600" b="1" dirty="0"/>
          </a:p>
          <a:p>
            <a:r>
              <a:rPr lang="en-US" sz="1600" b="1" dirty="0"/>
              <a:t>9:30am – Dough disco, Phonics </a:t>
            </a:r>
          </a:p>
          <a:p>
            <a:endParaRPr lang="en-US" sz="1600" b="1" dirty="0"/>
          </a:p>
          <a:p>
            <a:r>
              <a:rPr lang="en-US" sz="1600" b="1" dirty="0"/>
              <a:t>10:00am – Literacy, teacher directed </a:t>
            </a:r>
          </a:p>
          <a:p>
            <a:endParaRPr lang="en-US" sz="1600" b="1" dirty="0"/>
          </a:p>
          <a:p>
            <a:r>
              <a:rPr lang="en-US" sz="1600" b="1" dirty="0"/>
              <a:t>10:20am – Continuous provision, challenge time </a:t>
            </a:r>
          </a:p>
          <a:p>
            <a:endParaRPr lang="en-US" sz="1600" b="1" dirty="0"/>
          </a:p>
          <a:p>
            <a:r>
              <a:rPr lang="en-US" sz="1600" b="1" dirty="0"/>
              <a:t>11:00am – Snack &amp; milk time </a:t>
            </a:r>
          </a:p>
          <a:p>
            <a:endParaRPr lang="en-US" sz="1600" b="1" dirty="0"/>
          </a:p>
          <a:p>
            <a:r>
              <a:rPr lang="en-US" sz="1600" b="1" dirty="0"/>
              <a:t>11:15am – Maths, teacher directed &amp; continuous provision </a:t>
            </a:r>
          </a:p>
          <a:p>
            <a:endParaRPr lang="en-US" sz="1600" b="1" dirty="0"/>
          </a:p>
        </p:txBody>
      </p:sp>
      <p:sp>
        <p:nvSpPr>
          <p:cNvPr id="9" name="TextBox 8">
            <a:extLst>
              <a:ext uri="{FF2B5EF4-FFF2-40B4-BE49-F238E27FC236}">
                <a16:creationId xmlns:a16="http://schemas.microsoft.com/office/drawing/2014/main" id="{DC42A2B7-8C35-9F83-E75F-A7D760A5A277}"/>
              </a:ext>
            </a:extLst>
          </p:cNvPr>
          <p:cNvSpPr txBox="1"/>
          <p:nvPr/>
        </p:nvSpPr>
        <p:spPr>
          <a:xfrm>
            <a:off x="6571981" y="1338316"/>
            <a:ext cx="2533171" cy="5355312"/>
          </a:xfrm>
          <a:prstGeom prst="rect">
            <a:avLst/>
          </a:prstGeom>
          <a:solidFill>
            <a:schemeClr val="bg1"/>
          </a:solid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11:50am – Lunch &amp; playtime</a:t>
            </a:r>
            <a:endParaRPr lang="en-US" dirty="0"/>
          </a:p>
          <a:p>
            <a:endParaRPr lang="en-US" sz="1600" b="1" dirty="0"/>
          </a:p>
          <a:p>
            <a:r>
              <a:rPr lang="en-US" sz="1600" b="1" dirty="0"/>
              <a:t>12:55pm – Register </a:t>
            </a:r>
            <a:endParaRPr lang="en-US" dirty="0"/>
          </a:p>
          <a:p>
            <a:r>
              <a:rPr lang="en-US" sz="1600" b="1" dirty="0"/>
              <a:t>and quiet time </a:t>
            </a:r>
            <a:endParaRPr lang="en-US"/>
          </a:p>
          <a:p>
            <a:endParaRPr lang="en-US" sz="1600" b="1" dirty="0"/>
          </a:p>
          <a:p>
            <a:r>
              <a:rPr lang="en-US" sz="1600" b="1" dirty="0"/>
              <a:t>1:10pm – Teach directed time (RE, UTW, PHSE) </a:t>
            </a:r>
          </a:p>
          <a:p>
            <a:endParaRPr lang="en-US" sz="1600" b="1" dirty="0"/>
          </a:p>
          <a:p>
            <a:r>
              <a:rPr lang="en-US" sz="1600" b="1" dirty="0"/>
              <a:t>1:30pm – Continuous provision </a:t>
            </a:r>
          </a:p>
          <a:p>
            <a:endParaRPr lang="en-US" sz="1600" b="1" dirty="0"/>
          </a:p>
          <a:p>
            <a:r>
              <a:rPr lang="en-US" sz="1600" b="1" dirty="0"/>
              <a:t>2:45pm – Review time </a:t>
            </a:r>
          </a:p>
          <a:p>
            <a:endParaRPr lang="en-US" sz="1600" b="1" dirty="0"/>
          </a:p>
          <a:p>
            <a:r>
              <a:rPr lang="en-US" sz="1600" b="1" dirty="0"/>
              <a:t>2:55pm – Story </a:t>
            </a:r>
          </a:p>
          <a:p>
            <a:r>
              <a:rPr lang="en-US" sz="1600" b="1" dirty="0"/>
              <a:t> </a:t>
            </a:r>
          </a:p>
          <a:p>
            <a:r>
              <a:rPr lang="en-US" sz="1600" b="1" dirty="0"/>
              <a:t>3:15PM – Home time </a:t>
            </a:r>
          </a:p>
          <a:p>
            <a:endParaRPr lang="en-US" dirty="0"/>
          </a:p>
          <a:p>
            <a:endParaRPr lang="en-US" dirty="0"/>
          </a:p>
          <a:p>
            <a:endParaRPr lang="en-US" dirty="0"/>
          </a:p>
        </p:txBody>
      </p:sp>
      <p:sp>
        <p:nvSpPr>
          <p:cNvPr id="10" name="TextBox 9">
            <a:extLst>
              <a:ext uri="{FF2B5EF4-FFF2-40B4-BE49-F238E27FC236}">
                <a16:creationId xmlns:a16="http://schemas.microsoft.com/office/drawing/2014/main" id="{82CB5415-2DCA-2E81-3873-6C9544176899}"/>
              </a:ext>
            </a:extLst>
          </p:cNvPr>
          <p:cNvSpPr txBox="1"/>
          <p:nvPr/>
        </p:nvSpPr>
        <p:spPr>
          <a:xfrm>
            <a:off x="196327" y="4200572"/>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a:ea typeface="Calibri"/>
                <a:cs typeface="Calibri"/>
              </a:rPr>
              <a:t>Dough Disco involves moulding play dough in time to music and performing different actions. </a:t>
            </a:r>
          </a:p>
        </p:txBody>
      </p:sp>
      <p:pic>
        <p:nvPicPr>
          <p:cNvPr id="11" name="Picture 10" descr="Glebe Primary School - Dough Disco">
            <a:extLst>
              <a:ext uri="{FF2B5EF4-FFF2-40B4-BE49-F238E27FC236}">
                <a16:creationId xmlns:a16="http://schemas.microsoft.com/office/drawing/2014/main" id="{4BB6604D-1EEE-A9CC-40BB-36F86B042ADD}"/>
              </a:ext>
            </a:extLst>
          </p:cNvPr>
          <p:cNvPicPr>
            <a:picLocks noChangeAspect="1"/>
          </p:cNvPicPr>
          <p:nvPr/>
        </p:nvPicPr>
        <p:blipFill>
          <a:blip r:embed="rId3"/>
          <a:stretch>
            <a:fillRect/>
          </a:stretch>
        </p:blipFill>
        <p:spPr>
          <a:xfrm rot="-960000">
            <a:off x="187166" y="2173335"/>
            <a:ext cx="2743198" cy="1055076"/>
          </a:xfrm>
          <a:prstGeom prst="rect">
            <a:avLst/>
          </a:prstGeom>
        </p:spPr>
      </p:pic>
      <p:pic>
        <p:nvPicPr>
          <p:cNvPr id="5" name="Picture 4">
            <a:extLst>
              <a:ext uri="{FF2B5EF4-FFF2-40B4-BE49-F238E27FC236}">
                <a16:creationId xmlns:a16="http://schemas.microsoft.com/office/drawing/2014/main" id="{DA4E11C1-D2A1-47E7-86F5-CBE408574088}"/>
              </a:ext>
            </a:extLst>
          </p:cNvPr>
          <p:cNvPicPr>
            <a:picLocks noChangeAspect="1"/>
          </p:cNvPicPr>
          <p:nvPr/>
        </p:nvPicPr>
        <p:blipFill>
          <a:blip r:embed="rId4"/>
          <a:stretch>
            <a:fillRect/>
          </a:stretch>
        </p:blipFill>
        <p:spPr>
          <a:xfrm rot="20747319">
            <a:off x="9283982" y="2044761"/>
            <a:ext cx="2872232" cy="1422610"/>
          </a:xfrm>
          <a:prstGeom prst="rect">
            <a:avLst/>
          </a:prstGeom>
        </p:spPr>
      </p:pic>
      <p:pic>
        <p:nvPicPr>
          <p:cNvPr id="2050" name="Picture 2" descr="Story Time - The Place At Platt Lane">
            <a:extLst>
              <a:ext uri="{FF2B5EF4-FFF2-40B4-BE49-F238E27FC236}">
                <a16:creationId xmlns:a16="http://schemas.microsoft.com/office/drawing/2014/main" id="{7347A243-A8AD-4119-9AD4-CF10AF4865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8517" y="4598704"/>
            <a:ext cx="2593353" cy="145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7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B3A514-CDEB-5B2F-AB55-53225A9A665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F065756-09BD-4499-722E-0C49ED3F3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6D488A28-7C15-9BB4-5868-DBFCE21E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1FDDD63-087D-BD21-4521-6629CD9AB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F0F6650-1E68-07F0-A40E-4FBC182E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825084D-3B63-DD1C-F6BA-6789CECB2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3E6965EC-2928-FFEC-F5B4-0C8DCE98B8CE}"/>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C638A6A2-51B8-41E2-12FB-E79410409DE5}"/>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17</a:t>
            </a:fld>
            <a:endParaRPr lang="en-US"/>
          </a:p>
        </p:txBody>
      </p:sp>
      <p:sp>
        <p:nvSpPr>
          <p:cNvPr id="28" name="Isosceles Triangle 27">
            <a:extLst>
              <a:ext uri="{FF2B5EF4-FFF2-40B4-BE49-F238E27FC236}">
                <a16:creationId xmlns:a16="http://schemas.microsoft.com/office/drawing/2014/main" id="{570879F7-F25A-BBF6-F037-43CFE03D7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DF03F014-040A-3605-4A3B-0DF116F7F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F258D0-FF34-9D6B-2C0B-227C9D61B456}"/>
              </a:ext>
            </a:extLst>
          </p:cNvPr>
          <p:cNvSpPr txBox="1"/>
          <p:nvPr/>
        </p:nvSpPr>
        <p:spPr>
          <a:xfrm>
            <a:off x="2048314" y="-1"/>
            <a:ext cx="7571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Expectations </a:t>
            </a:r>
          </a:p>
        </p:txBody>
      </p:sp>
      <p:sp>
        <p:nvSpPr>
          <p:cNvPr id="7" name="Content Placeholder 2">
            <a:extLst>
              <a:ext uri="{FF2B5EF4-FFF2-40B4-BE49-F238E27FC236}">
                <a16:creationId xmlns:a16="http://schemas.microsoft.com/office/drawing/2014/main" id="{3928BF86-4349-947F-B152-8D684ABC4B8C}"/>
              </a:ext>
            </a:extLst>
          </p:cNvPr>
          <p:cNvSpPr txBox="1">
            <a:spLocks/>
          </p:cNvSpPr>
          <p:nvPr/>
        </p:nvSpPr>
        <p:spPr>
          <a:xfrm>
            <a:off x="1685375" y="1051156"/>
            <a:ext cx="8826498" cy="5296965"/>
          </a:xfrm>
          <a:prstGeom prst="rect">
            <a:avLst/>
          </a:prstGeom>
        </p:spPr>
        <p:txBody>
          <a:bodyPr vert="horz" lIns="91440" tIns="45720" rIns="91440" bIns="45720" rtlCol="0" anchor="ctr">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2"/>
              </a:solidFill>
            </a:endParaRPr>
          </a:p>
          <a:p>
            <a:r>
              <a:rPr lang="en-US" sz="1800" b="1" dirty="0">
                <a:solidFill>
                  <a:schemeClr val="tx2"/>
                </a:solidFill>
              </a:rPr>
              <a:t>Bookbag and water bottle daily </a:t>
            </a:r>
          </a:p>
          <a:p>
            <a:endParaRPr lang="en-US" sz="1800" b="1" dirty="0">
              <a:solidFill>
                <a:schemeClr val="tx2"/>
              </a:solidFill>
            </a:endParaRPr>
          </a:p>
          <a:p>
            <a:r>
              <a:rPr lang="en-US" sz="1800" b="1" dirty="0">
                <a:solidFill>
                  <a:schemeClr val="tx2"/>
                </a:solidFill>
              </a:rPr>
              <a:t>Read weekly with your child (more or daily when possible)</a:t>
            </a:r>
          </a:p>
          <a:p>
            <a:endParaRPr lang="en-US" sz="1800" b="1" dirty="0">
              <a:solidFill>
                <a:schemeClr val="tx2"/>
              </a:solidFill>
            </a:endParaRPr>
          </a:p>
          <a:p>
            <a:r>
              <a:rPr lang="en-US" sz="1800" b="1" dirty="0">
                <a:solidFill>
                  <a:schemeClr val="tx2"/>
                </a:solidFill>
              </a:rPr>
              <a:t>Support with phonics sounds keyring </a:t>
            </a:r>
          </a:p>
          <a:p>
            <a:endParaRPr lang="en-US" sz="1800" b="1" dirty="0">
              <a:solidFill>
                <a:schemeClr val="tx2"/>
              </a:solidFill>
            </a:endParaRPr>
          </a:p>
          <a:p>
            <a:r>
              <a:rPr lang="en-US" sz="1800" b="1" dirty="0">
                <a:solidFill>
                  <a:schemeClr val="tx2"/>
                </a:solidFill>
              </a:rPr>
              <a:t>Recognising numbers keyring </a:t>
            </a:r>
          </a:p>
          <a:p>
            <a:endParaRPr lang="en-US" sz="1800" b="1" dirty="0">
              <a:solidFill>
                <a:schemeClr val="tx2"/>
              </a:solidFill>
            </a:endParaRPr>
          </a:p>
          <a:p>
            <a:r>
              <a:rPr lang="en-US" sz="1800" b="1" dirty="0">
                <a:solidFill>
                  <a:schemeClr val="tx2"/>
                </a:solidFill>
              </a:rPr>
              <a:t>PE kit to be kept in school and returned first day of term </a:t>
            </a:r>
          </a:p>
          <a:p>
            <a:endParaRPr lang="en-US" sz="1800" b="1" dirty="0">
              <a:solidFill>
                <a:schemeClr val="tx2"/>
              </a:solidFill>
            </a:endParaRPr>
          </a:p>
          <a:p>
            <a:r>
              <a:rPr lang="en-US" sz="1800" b="1" dirty="0">
                <a:solidFill>
                  <a:schemeClr val="tx2"/>
                </a:solidFill>
              </a:rPr>
              <a:t>No earrings to be worn on PE days </a:t>
            </a:r>
          </a:p>
          <a:p>
            <a:endParaRPr lang="en-US" sz="1800" b="1" dirty="0">
              <a:solidFill>
                <a:schemeClr val="tx2"/>
              </a:solidFill>
            </a:endParaRPr>
          </a:p>
          <a:p>
            <a:r>
              <a:rPr lang="en-US" sz="1800" b="1" dirty="0">
                <a:solidFill>
                  <a:schemeClr val="tx2"/>
                </a:solidFill>
              </a:rPr>
              <a:t>School uniform to be worn with school shoes </a:t>
            </a:r>
          </a:p>
          <a:p>
            <a:endParaRPr lang="en-US" sz="1800" b="1" dirty="0">
              <a:solidFill>
                <a:schemeClr val="tx2"/>
              </a:solidFill>
            </a:endParaRPr>
          </a:p>
          <a:p>
            <a:r>
              <a:rPr lang="en-US" sz="1800" b="1" dirty="0">
                <a:solidFill>
                  <a:schemeClr val="tx2"/>
                </a:solidFill>
              </a:rPr>
              <a:t>Wellies, wet suit, coat, hats for appropriate weather at school</a:t>
            </a:r>
          </a:p>
          <a:p>
            <a:endParaRPr lang="en-US">
              <a:solidFill>
                <a:schemeClr val="tx2"/>
              </a:solidFill>
            </a:endParaRPr>
          </a:p>
        </p:txBody>
      </p:sp>
    </p:spTree>
    <p:extLst>
      <p:ext uri="{BB962C8B-B14F-4D97-AF65-F5344CB8AC3E}">
        <p14:creationId xmlns:p14="http://schemas.microsoft.com/office/powerpoint/2010/main" val="33449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382389-EDEE-B211-AE89-1445E1B59E46}"/>
            </a:ext>
          </a:extLst>
        </p:cNvPr>
        <p:cNvGrpSpPr/>
        <p:nvPr/>
      </p:nvGrpSpPr>
      <p:grpSpPr>
        <a:xfrm>
          <a:off x="0" y="0"/>
          <a:ext cx="0" cy="0"/>
          <a:chOff x="0" y="0"/>
          <a:chExt cx="0" cy="0"/>
        </a:xfrm>
      </p:grpSpPr>
      <p:sp>
        <p:nvSpPr>
          <p:cNvPr id="20" name="Freeform: Shape 19">
            <a:extLst>
              <a:ext uri="{FF2B5EF4-FFF2-40B4-BE49-F238E27FC236}">
                <a16:creationId xmlns:a16="http://schemas.microsoft.com/office/drawing/2014/main" id="{DABCCE3D-DC0E-8E1E-2BAE-59C63A361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C5EB2CA-5F4D-970E-22DA-4187EF2BD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7BBED07-C318-0565-B472-C39442AB4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9D22740-8444-99B8-B39A-5D4C759D3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B0D4BF88-9138-4C8D-971B-1C5FA1ECB9F5}"/>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63990F39-AEF9-6B50-97E7-89E12F6BDFCE}"/>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18</a:t>
            </a:fld>
            <a:endParaRPr lang="en-US"/>
          </a:p>
        </p:txBody>
      </p:sp>
      <p:sp>
        <p:nvSpPr>
          <p:cNvPr id="28" name="Isosceles Triangle 27">
            <a:extLst>
              <a:ext uri="{FF2B5EF4-FFF2-40B4-BE49-F238E27FC236}">
                <a16:creationId xmlns:a16="http://schemas.microsoft.com/office/drawing/2014/main" id="{B0BC2703-396C-020B-7155-54DFF6C4A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ADCCFD4B-E33D-80BE-0519-33A89C67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FBDAA9C-3071-3607-3E29-5C586690CD95}"/>
              </a:ext>
            </a:extLst>
          </p:cNvPr>
          <p:cNvSpPr txBox="1"/>
          <p:nvPr/>
        </p:nvSpPr>
        <p:spPr>
          <a:xfrm>
            <a:off x="2048314" y="215659"/>
            <a:ext cx="757136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How you can support?</a:t>
            </a:r>
          </a:p>
        </p:txBody>
      </p:sp>
      <p:sp>
        <p:nvSpPr>
          <p:cNvPr id="5" name="Content Placeholder 2">
            <a:extLst>
              <a:ext uri="{FF2B5EF4-FFF2-40B4-BE49-F238E27FC236}">
                <a16:creationId xmlns:a16="http://schemas.microsoft.com/office/drawing/2014/main" id="{9C345F81-09C2-B358-9213-FEDF1BAFF21F}"/>
              </a:ext>
            </a:extLst>
          </p:cNvPr>
          <p:cNvSpPr txBox="1">
            <a:spLocks/>
          </p:cNvSpPr>
          <p:nvPr/>
        </p:nvSpPr>
        <p:spPr>
          <a:xfrm>
            <a:off x="6271753" y="1353081"/>
            <a:ext cx="5447819" cy="5181947"/>
          </a:xfrm>
          <a:prstGeom prst="rect">
            <a:avLst/>
          </a:prstGeom>
        </p:spPr>
        <p:txBody>
          <a:bodyPr vert="horz" lIns="91440" tIns="45720" rIns="91440" bIns="45720" rtlCol="0" anchor="ctr">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tx2"/>
                </a:solidFill>
              </a:rPr>
              <a:t>EYFS classroom open afternoon </a:t>
            </a:r>
            <a:endParaRPr lang="en-US">
              <a:solidFill>
                <a:schemeClr val="tx2"/>
              </a:solidFill>
            </a:endParaRPr>
          </a:p>
          <a:p>
            <a:pPr marL="0" indent="0">
              <a:buNone/>
            </a:pPr>
            <a:r>
              <a:rPr lang="en-US" sz="2000" b="1" dirty="0">
                <a:solidFill>
                  <a:schemeClr val="tx2"/>
                </a:solidFill>
              </a:rPr>
              <a:t>(Termly on school Diary dates)</a:t>
            </a:r>
          </a:p>
          <a:p>
            <a:endParaRPr lang="en-US" sz="2000" b="1" dirty="0">
              <a:solidFill>
                <a:schemeClr val="tx2"/>
              </a:solidFill>
            </a:endParaRPr>
          </a:p>
          <a:p>
            <a:r>
              <a:rPr lang="en-US" sz="2000" b="1" dirty="0">
                <a:solidFill>
                  <a:schemeClr val="tx2"/>
                </a:solidFill>
              </a:rPr>
              <a:t>Class assemblies </a:t>
            </a:r>
          </a:p>
          <a:p>
            <a:endParaRPr lang="en-US" sz="2000" b="1" dirty="0">
              <a:solidFill>
                <a:schemeClr val="tx2"/>
              </a:solidFill>
            </a:endParaRPr>
          </a:p>
          <a:p>
            <a:r>
              <a:rPr lang="en-US" sz="2000" b="1">
                <a:solidFill>
                  <a:schemeClr val="tx2"/>
                </a:solidFill>
              </a:rPr>
              <a:t>Engage with Tapestry and support next steps  </a:t>
            </a:r>
          </a:p>
          <a:p>
            <a:endParaRPr lang="en-US" sz="2000" b="1" dirty="0">
              <a:solidFill>
                <a:schemeClr val="tx2"/>
              </a:solidFill>
            </a:endParaRPr>
          </a:p>
          <a:p>
            <a:r>
              <a:rPr lang="en-US" sz="2000" b="1" dirty="0">
                <a:solidFill>
                  <a:schemeClr val="tx2"/>
                </a:solidFill>
              </a:rPr>
              <a:t>Parent meetings </a:t>
            </a:r>
          </a:p>
          <a:p>
            <a:endParaRPr lang="en-US">
              <a:solidFill>
                <a:schemeClr val="tx2"/>
              </a:solidFill>
            </a:endParaRPr>
          </a:p>
        </p:txBody>
      </p:sp>
      <p:sp>
        <p:nvSpPr>
          <p:cNvPr id="6" name="Content Placeholder 2">
            <a:extLst>
              <a:ext uri="{FF2B5EF4-FFF2-40B4-BE49-F238E27FC236}">
                <a16:creationId xmlns:a16="http://schemas.microsoft.com/office/drawing/2014/main" id="{B01F563A-D8BA-2BC4-9981-184278BCDDE6}"/>
              </a:ext>
            </a:extLst>
          </p:cNvPr>
          <p:cNvSpPr txBox="1">
            <a:spLocks/>
          </p:cNvSpPr>
          <p:nvPr/>
        </p:nvSpPr>
        <p:spPr>
          <a:xfrm>
            <a:off x="535188" y="1151796"/>
            <a:ext cx="5030876" cy="5311343"/>
          </a:xfrm>
          <a:prstGeom prst="rect">
            <a:avLst/>
          </a:prstGeom>
        </p:spPr>
        <p:txBody>
          <a:bodyPr vert="horz" lIns="91440" tIns="45720" rIns="91440" bIns="45720" rtlCol="0" anchor="ctr">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2"/>
              </a:solidFill>
            </a:endParaRPr>
          </a:p>
          <a:p>
            <a:r>
              <a:rPr lang="en-US" sz="2000" b="1" dirty="0">
                <a:solidFill>
                  <a:schemeClr val="tx2"/>
                </a:solidFill>
              </a:rPr>
              <a:t>Share Transition booklets </a:t>
            </a:r>
          </a:p>
          <a:p>
            <a:endParaRPr lang="en-US" sz="2000" b="1" dirty="0">
              <a:solidFill>
                <a:schemeClr val="tx2"/>
              </a:solidFill>
            </a:endParaRPr>
          </a:p>
          <a:p>
            <a:r>
              <a:rPr lang="en-US" sz="2000" b="1" dirty="0">
                <a:solidFill>
                  <a:schemeClr val="tx2"/>
                </a:solidFill>
              </a:rPr>
              <a:t>Add summer events to Tapestry for us to share in September </a:t>
            </a:r>
          </a:p>
          <a:p>
            <a:endParaRPr lang="en-US" sz="2000" b="1" dirty="0">
              <a:solidFill>
                <a:schemeClr val="tx2"/>
              </a:solidFill>
            </a:endParaRPr>
          </a:p>
          <a:p>
            <a:r>
              <a:rPr lang="en-US" sz="2000" b="1" dirty="0">
                <a:solidFill>
                  <a:schemeClr val="tx2"/>
                </a:solidFill>
              </a:rPr>
              <a:t>Encourage your child to be independent </a:t>
            </a:r>
          </a:p>
          <a:p>
            <a:pPr marL="0" indent="0">
              <a:buNone/>
            </a:pPr>
            <a:r>
              <a:rPr lang="en-US" sz="2000" b="1" dirty="0">
                <a:solidFill>
                  <a:schemeClr val="tx2"/>
                </a:solidFill>
              </a:rPr>
              <a:t>Socks and shoes </a:t>
            </a:r>
          </a:p>
          <a:p>
            <a:pPr marL="0" indent="0">
              <a:buNone/>
            </a:pPr>
            <a:r>
              <a:rPr lang="en-US" sz="2000" b="1" dirty="0">
                <a:solidFill>
                  <a:schemeClr val="tx2"/>
                </a:solidFill>
              </a:rPr>
              <a:t>Getting dressed </a:t>
            </a:r>
          </a:p>
          <a:p>
            <a:pPr marL="0" indent="0">
              <a:buNone/>
            </a:pPr>
            <a:r>
              <a:rPr lang="en-US" sz="2000" b="1" dirty="0">
                <a:solidFill>
                  <a:schemeClr val="tx2"/>
                </a:solidFill>
              </a:rPr>
              <a:t>Going to the toilet and wiping themselves</a:t>
            </a:r>
          </a:p>
          <a:p>
            <a:pPr marL="0" indent="0">
              <a:buNone/>
            </a:pPr>
            <a:r>
              <a:rPr lang="en-US" sz="2000" b="1" dirty="0" err="1">
                <a:solidFill>
                  <a:schemeClr val="tx2"/>
                </a:solidFill>
              </a:rPr>
              <a:t>Recognising</a:t>
            </a:r>
            <a:r>
              <a:rPr lang="en-US" sz="2000" b="1" dirty="0">
                <a:solidFill>
                  <a:schemeClr val="tx2"/>
                </a:solidFill>
              </a:rPr>
              <a:t> their own clothes, bag, bottle etc. </a:t>
            </a:r>
          </a:p>
          <a:p>
            <a:endParaRPr lang="en-US" sz="2000" b="1" dirty="0">
              <a:solidFill>
                <a:schemeClr val="tx2"/>
              </a:solidFill>
            </a:endParaRPr>
          </a:p>
        </p:txBody>
      </p:sp>
    </p:spTree>
    <p:extLst>
      <p:ext uri="{BB962C8B-B14F-4D97-AF65-F5344CB8AC3E}">
        <p14:creationId xmlns:p14="http://schemas.microsoft.com/office/powerpoint/2010/main" val="132535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59263-5626-746E-363E-1D4166B135ED}"/>
            </a:ext>
          </a:extLst>
        </p:cNvPr>
        <p:cNvGrpSpPr/>
        <p:nvPr/>
      </p:nvGrpSpPr>
      <p:grpSpPr>
        <a:xfrm>
          <a:off x="0" y="0"/>
          <a:ext cx="0" cy="0"/>
          <a:chOff x="0" y="0"/>
          <a:chExt cx="0" cy="0"/>
        </a:xfrm>
      </p:grpSpPr>
      <p:sp>
        <p:nvSpPr>
          <p:cNvPr id="20" name="Freeform: Shape 19">
            <a:extLst>
              <a:ext uri="{FF2B5EF4-FFF2-40B4-BE49-F238E27FC236}">
                <a16:creationId xmlns:a16="http://schemas.microsoft.com/office/drawing/2014/main" id="{1613A4D2-994A-5C42-AB84-5E439AB6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71BDECA-5AC9-CCD2-D18F-2EE043911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9407595-E8DD-CAF6-9450-2264690D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EB4F472-408F-832A-B630-78612B6F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0CE52115-ED7D-64D5-2B34-6DA225F17104}"/>
              </a:ext>
            </a:extLst>
          </p:cNvPr>
          <p:cNvSpPr>
            <a:spLocks noGrp="1"/>
          </p:cNvSpPr>
          <p:nvPr>
            <p:ph type="dt" sz="half" idx="10"/>
          </p:nvPr>
        </p:nvSpPr>
        <p:spPr>
          <a:xfrm>
            <a:off x="643467" y="6356350"/>
            <a:ext cx="2743200" cy="365125"/>
          </a:xfrm>
        </p:spPr>
        <p:txBody>
          <a:bodyPr>
            <a:normAutofit/>
          </a:bodyPr>
          <a:lstStyle/>
          <a:p>
            <a:pPr>
              <a:spcAft>
                <a:spcPts val="600"/>
              </a:spcAft>
            </a:pPr>
            <a:fld id="{40824290-A9E5-4202-B474-1F708385984D}"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2474BAB6-9A22-1165-A99A-E9427FDC6D6E}"/>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a:pPr>
                <a:spcAft>
                  <a:spcPts val="600"/>
                </a:spcAft>
              </a:pPr>
              <a:t>19</a:t>
            </a:fld>
            <a:endParaRPr lang="en-US"/>
          </a:p>
        </p:txBody>
      </p:sp>
      <p:sp>
        <p:nvSpPr>
          <p:cNvPr id="28" name="Isosceles Triangle 27">
            <a:extLst>
              <a:ext uri="{FF2B5EF4-FFF2-40B4-BE49-F238E27FC236}">
                <a16:creationId xmlns:a16="http://schemas.microsoft.com/office/drawing/2014/main" id="{0C4FB173-8FF4-EF5D-C014-321F3E3EF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5844FBBB-0737-6CDF-0643-A4945E04A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AI-generated content may be incorrect.">
            <a:extLst>
              <a:ext uri="{FF2B5EF4-FFF2-40B4-BE49-F238E27FC236}">
                <a16:creationId xmlns:a16="http://schemas.microsoft.com/office/drawing/2014/main" id="{D4FCB422-C5FD-D95F-CD0F-55ED45CCB579}"/>
              </a:ext>
            </a:extLst>
          </p:cNvPr>
          <p:cNvPicPr>
            <a:picLocks noChangeAspect="1"/>
          </p:cNvPicPr>
          <p:nvPr/>
        </p:nvPicPr>
        <p:blipFill>
          <a:blip r:embed="rId2"/>
          <a:srcRect l="11459" t="18244" r="11203" b="12222"/>
          <a:stretch>
            <a:fillRect/>
          </a:stretch>
        </p:blipFill>
        <p:spPr>
          <a:xfrm>
            <a:off x="290037" y="514358"/>
            <a:ext cx="11614432" cy="5844617"/>
          </a:xfrm>
          <a:prstGeom prst="rect">
            <a:avLst/>
          </a:prstGeom>
        </p:spPr>
      </p:pic>
    </p:spTree>
    <p:extLst>
      <p:ext uri="{BB962C8B-B14F-4D97-AF65-F5344CB8AC3E}">
        <p14:creationId xmlns:p14="http://schemas.microsoft.com/office/powerpoint/2010/main" val="178064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06B0-EC05-DA52-F8D0-2CD0CAFD696B}"/>
              </a:ext>
            </a:extLst>
          </p:cNvPr>
          <p:cNvSpPr>
            <a:spLocks noGrp="1"/>
          </p:cNvSpPr>
          <p:nvPr>
            <p:ph type="title"/>
          </p:nvPr>
        </p:nvSpPr>
        <p:spPr/>
        <p:txBody>
          <a:bodyPr>
            <a:normAutofit/>
          </a:bodyPr>
          <a:lstStyle/>
          <a:p>
            <a:pPr algn="ctr"/>
            <a:r>
              <a:rPr lang="en-US" sz="4800" dirty="0"/>
              <a:t>EYFS Team </a:t>
            </a:r>
            <a:endParaRPr lang="en-US"/>
          </a:p>
        </p:txBody>
      </p:sp>
      <p:sp>
        <p:nvSpPr>
          <p:cNvPr id="4" name="Date Placeholder 3">
            <a:extLst>
              <a:ext uri="{FF2B5EF4-FFF2-40B4-BE49-F238E27FC236}">
                <a16:creationId xmlns:a16="http://schemas.microsoft.com/office/drawing/2014/main" id="{594BD100-6639-0EFF-8CED-2336E99BD904}"/>
              </a:ext>
            </a:extLst>
          </p:cNvPr>
          <p:cNvSpPr>
            <a:spLocks noGrp="1"/>
          </p:cNvSpPr>
          <p:nvPr>
            <p:ph type="dt" sz="half" idx="10"/>
          </p:nvPr>
        </p:nvSpPr>
        <p:spPr/>
        <p:txBody>
          <a:bodyPr/>
          <a:lstStyle/>
          <a:p>
            <a:fld id="{DE0A19CB-2E5E-4A1C-8461-E10FB6ED545F}" type="datetime1">
              <a:t>7/16/2025</a:t>
            </a:fld>
            <a:endParaRPr lang="en-US"/>
          </a:p>
        </p:txBody>
      </p:sp>
      <p:sp>
        <p:nvSpPr>
          <p:cNvPr id="6" name="Slide Number Placeholder 5">
            <a:extLst>
              <a:ext uri="{FF2B5EF4-FFF2-40B4-BE49-F238E27FC236}">
                <a16:creationId xmlns:a16="http://schemas.microsoft.com/office/drawing/2014/main" id="{DE21B3D0-C82F-1BDA-BC1B-E183F5E2720E}"/>
              </a:ext>
            </a:extLst>
          </p:cNvPr>
          <p:cNvSpPr>
            <a:spLocks noGrp="1"/>
          </p:cNvSpPr>
          <p:nvPr>
            <p:ph type="sldNum" sz="quarter" idx="12"/>
          </p:nvPr>
        </p:nvSpPr>
        <p:spPr/>
        <p:txBody>
          <a:bodyPr/>
          <a:lstStyle/>
          <a:p>
            <a:fld id="{A65A5C87-DF58-40C8-B092-1DE63DB4547E}" type="slidenum">
              <a:rPr lang="en-US" dirty="0"/>
              <a:t>2</a:t>
            </a:fld>
            <a:endParaRPr lang="en-US"/>
          </a:p>
        </p:txBody>
      </p:sp>
      <p:pic>
        <p:nvPicPr>
          <p:cNvPr id="9" name="Picture 8" descr="A person with long hair wearing a polka dot shirt&#10;&#10;AI-generated content may be incorrect.">
            <a:extLst>
              <a:ext uri="{FF2B5EF4-FFF2-40B4-BE49-F238E27FC236}">
                <a16:creationId xmlns:a16="http://schemas.microsoft.com/office/drawing/2014/main" id="{2C8A802F-B716-DE2F-1440-D35871E09FD4}"/>
              </a:ext>
            </a:extLst>
          </p:cNvPr>
          <p:cNvPicPr>
            <a:picLocks noChangeAspect="1"/>
          </p:cNvPicPr>
          <p:nvPr/>
        </p:nvPicPr>
        <p:blipFill>
          <a:blip r:embed="rId2"/>
          <a:stretch>
            <a:fillRect/>
          </a:stretch>
        </p:blipFill>
        <p:spPr>
          <a:xfrm>
            <a:off x="272696" y="2381287"/>
            <a:ext cx="2031816" cy="2482972"/>
          </a:xfrm>
          <a:prstGeom prst="rect">
            <a:avLst/>
          </a:prstGeom>
        </p:spPr>
      </p:pic>
      <p:pic>
        <p:nvPicPr>
          <p:cNvPr id="10" name="Picture 9" descr="A person with red hair and a zebra print dress&#10;&#10;AI-generated content may be incorrect.">
            <a:extLst>
              <a:ext uri="{FF2B5EF4-FFF2-40B4-BE49-F238E27FC236}">
                <a16:creationId xmlns:a16="http://schemas.microsoft.com/office/drawing/2014/main" id="{9903A2A1-5450-040F-DE90-E56E44D1DBC7}"/>
              </a:ext>
            </a:extLst>
          </p:cNvPr>
          <p:cNvPicPr>
            <a:picLocks noChangeAspect="1"/>
          </p:cNvPicPr>
          <p:nvPr/>
        </p:nvPicPr>
        <p:blipFill>
          <a:blip r:embed="rId3"/>
          <a:stretch>
            <a:fillRect/>
          </a:stretch>
        </p:blipFill>
        <p:spPr>
          <a:xfrm>
            <a:off x="4930241" y="2376101"/>
            <a:ext cx="2039985" cy="2482972"/>
          </a:xfrm>
          <a:prstGeom prst="rect">
            <a:avLst/>
          </a:prstGeom>
        </p:spPr>
      </p:pic>
      <p:sp>
        <p:nvSpPr>
          <p:cNvPr id="17" name="TextBox 16">
            <a:extLst>
              <a:ext uri="{FF2B5EF4-FFF2-40B4-BE49-F238E27FC236}">
                <a16:creationId xmlns:a16="http://schemas.microsoft.com/office/drawing/2014/main" id="{485BC80B-EDD3-1868-47E2-7481E205AB65}"/>
              </a:ext>
            </a:extLst>
          </p:cNvPr>
          <p:cNvSpPr txBox="1"/>
          <p:nvPr/>
        </p:nvSpPr>
        <p:spPr>
          <a:xfrm>
            <a:off x="2046654" y="5158659"/>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16865" algn="ctr"/>
            <a:r>
              <a:rPr lang="en-US" sz="2000" b="1" dirty="0"/>
              <a:t>Mrs </a:t>
            </a:r>
            <a:r>
              <a:rPr lang="en-US" sz="2000" b="1" spc="-10" dirty="0"/>
              <a:t>Green</a:t>
            </a:r>
          </a:p>
          <a:p>
            <a:pPr marL="398145" algn="ctr"/>
            <a:r>
              <a:rPr lang="en-US" dirty="0"/>
              <a:t>Pear Class</a:t>
            </a:r>
            <a:r>
              <a:rPr lang="en-US" spc="-25" dirty="0"/>
              <a:t> </a:t>
            </a:r>
            <a:r>
              <a:rPr lang="en-US" spc="-10" dirty="0"/>
              <a:t>Teacher</a:t>
            </a:r>
          </a:p>
        </p:txBody>
      </p:sp>
      <p:sp>
        <p:nvSpPr>
          <p:cNvPr id="18" name="TextBox 17">
            <a:extLst>
              <a:ext uri="{FF2B5EF4-FFF2-40B4-BE49-F238E27FC236}">
                <a16:creationId xmlns:a16="http://schemas.microsoft.com/office/drawing/2014/main" id="{BAFDF9A6-373F-389C-6E53-69CBCC47F0AB}"/>
              </a:ext>
            </a:extLst>
          </p:cNvPr>
          <p:cNvSpPr txBox="1"/>
          <p:nvPr/>
        </p:nvSpPr>
        <p:spPr>
          <a:xfrm>
            <a:off x="4578633" y="5201982"/>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lgn="ctr"/>
            <a:r>
              <a:rPr lang="en-US" sz="2000" b="1" dirty="0"/>
              <a:t>Miss </a:t>
            </a:r>
            <a:r>
              <a:rPr lang="en-US" sz="2000" b="1" spc="-10" dirty="0"/>
              <a:t>Mayley</a:t>
            </a:r>
          </a:p>
          <a:p>
            <a:pPr marL="635" algn="ctr"/>
            <a:r>
              <a:rPr lang="en-US" dirty="0"/>
              <a:t>Teaching</a:t>
            </a:r>
            <a:r>
              <a:rPr lang="en-US" spc="-5" dirty="0"/>
              <a:t> </a:t>
            </a:r>
            <a:r>
              <a:rPr lang="en-US" spc="-10" dirty="0"/>
              <a:t>Assistant</a:t>
            </a:r>
          </a:p>
        </p:txBody>
      </p:sp>
      <p:sp>
        <p:nvSpPr>
          <p:cNvPr id="19" name="TextBox 18">
            <a:extLst>
              <a:ext uri="{FF2B5EF4-FFF2-40B4-BE49-F238E27FC236}">
                <a16:creationId xmlns:a16="http://schemas.microsoft.com/office/drawing/2014/main" id="{16FE9708-88E4-C845-07C7-0BF9F5206451}"/>
              </a:ext>
            </a:extLst>
          </p:cNvPr>
          <p:cNvSpPr txBox="1"/>
          <p:nvPr/>
        </p:nvSpPr>
        <p:spPr>
          <a:xfrm>
            <a:off x="-438688" y="5102473"/>
            <a:ext cx="27432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36880" algn="ctr"/>
            <a:r>
              <a:rPr lang="en-US" sz="2000" b="1" dirty="0"/>
              <a:t>Mrs </a:t>
            </a:r>
            <a:r>
              <a:rPr lang="en-US" sz="2000" b="1" spc="-10" dirty="0"/>
              <a:t>Trusler</a:t>
            </a:r>
          </a:p>
          <a:p>
            <a:pPr marL="398145" algn="ctr"/>
            <a:r>
              <a:rPr lang="en-US" dirty="0"/>
              <a:t>Apple Class</a:t>
            </a:r>
            <a:r>
              <a:rPr lang="en-US" spc="-25" dirty="0"/>
              <a:t> </a:t>
            </a:r>
            <a:r>
              <a:rPr lang="en-US" spc="-10" dirty="0"/>
              <a:t>Teacher</a:t>
            </a:r>
          </a:p>
          <a:p>
            <a:pPr marL="398145" algn="ctr"/>
            <a:r>
              <a:rPr lang="en-US" spc="-10" dirty="0"/>
              <a:t>EYFS Lead </a:t>
            </a:r>
          </a:p>
        </p:txBody>
      </p:sp>
      <p:pic>
        <p:nvPicPr>
          <p:cNvPr id="3" name="Picture 2" descr="A person in a white shirt&#10;&#10;AI-generated content may be incorrect.">
            <a:extLst>
              <a:ext uri="{FF2B5EF4-FFF2-40B4-BE49-F238E27FC236}">
                <a16:creationId xmlns:a16="http://schemas.microsoft.com/office/drawing/2014/main" id="{E9A9EC2C-7C60-782B-97BF-D28CA12478BC}"/>
              </a:ext>
            </a:extLst>
          </p:cNvPr>
          <p:cNvPicPr>
            <a:picLocks noChangeAspect="1"/>
          </p:cNvPicPr>
          <p:nvPr/>
        </p:nvPicPr>
        <p:blipFill>
          <a:blip r:embed="rId4"/>
          <a:stretch>
            <a:fillRect/>
          </a:stretch>
        </p:blipFill>
        <p:spPr>
          <a:xfrm>
            <a:off x="2601468" y="2381287"/>
            <a:ext cx="2031817" cy="2472601"/>
          </a:xfrm>
          <a:prstGeom prst="rect">
            <a:avLst/>
          </a:prstGeom>
        </p:spPr>
      </p:pic>
      <p:pic>
        <p:nvPicPr>
          <p:cNvPr id="30" name="Picture 29" descr="\\pwps-dc1\EISNet Users$\Staff\htrusler\Downloads\DH thumbnail_IMG_9480.jpg">
            <a:extLst>
              <a:ext uri="{FF2B5EF4-FFF2-40B4-BE49-F238E27FC236}">
                <a16:creationId xmlns:a16="http://schemas.microsoft.com/office/drawing/2014/main" id="{A2480B97-C9F9-43E2-B536-34FCC048529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4838" y="2391051"/>
            <a:ext cx="1866325" cy="2518058"/>
          </a:xfrm>
          <a:prstGeom prst="rect">
            <a:avLst/>
          </a:prstGeom>
          <a:noFill/>
          <a:ln>
            <a:noFill/>
          </a:ln>
        </p:spPr>
      </p:pic>
      <p:pic>
        <p:nvPicPr>
          <p:cNvPr id="31" name="Picture 30">
            <a:extLst>
              <a:ext uri="{FF2B5EF4-FFF2-40B4-BE49-F238E27FC236}">
                <a16:creationId xmlns:a16="http://schemas.microsoft.com/office/drawing/2014/main" id="{00724539-5EB7-453A-B69D-50DB91BF0495}"/>
              </a:ext>
            </a:extLst>
          </p:cNvPr>
          <p:cNvPicPr/>
          <p:nvPr/>
        </p:nvPicPr>
        <p:blipFill rotWithShape="1">
          <a:blip r:embed="rId6" cstate="print">
            <a:extLst>
              <a:ext uri="{28A0092B-C50C-407E-A947-70E740481C1C}">
                <a14:useLocalDpi xmlns:a14="http://schemas.microsoft.com/office/drawing/2010/main" val="0"/>
              </a:ext>
            </a:extLst>
          </a:blip>
          <a:srcRect l="6674" t="23669" r="5728"/>
          <a:stretch/>
        </p:blipFill>
        <p:spPr bwMode="auto">
          <a:xfrm>
            <a:off x="9590532" y="2406001"/>
            <a:ext cx="2000250" cy="2488158"/>
          </a:xfrm>
          <a:prstGeom prst="rect">
            <a:avLst/>
          </a:prstGeom>
          <a:noFill/>
          <a:ln>
            <a:noFill/>
          </a:ln>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EAF6A705-A711-48C6-9F01-C559B5C299FC}"/>
              </a:ext>
            </a:extLst>
          </p:cNvPr>
          <p:cNvSpPr txBox="1"/>
          <p:nvPr/>
        </p:nvSpPr>
        <p:spPr>
          <a:xfrm>
            <a:off x="6898845" y="5236628"/>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lgn="ctr"/>
            <a:r>
              <a:rPr lang="en-US" sz="2000" b="1" dirty="0"/>
              <a:t>Mrs Healey</a:t>
            </a:r>
            <a:endParaRPr lang="en-US" sz="2000" b="1" spc="-10" dirty="0"/>
          </a:p>
          <a:p>
            <a:pPr marL="635" algn="ctr"/>
            <a:r>
              <a:rPr lang="en-US" dirty="0"/>
              <a:t>Teaching</a:t>
            </a:r>
            <a:r>
              <a:rPr lang="en-US" spc="-5" dirty="0"/>
              <a:t> </a:t>
            </a:r>
            <a:r>
              <a:rPr lang="en-US" spc="-10" dirty="0"/>
              <a:t>Assistant</a:t>
            </a:r>
          </a:p>
        </p:txBody>
      </p:sp>
      <p:sp>
        <p:nvSpPr>
          <p:cNvPr id="33" name="TextBox 32">
            <a:extLst>
              <a:ext uri="{FF2B5EF4-FFF2-40B4-BE49-F238E27FC236}">
                <a16:creationId xmlns:a16="http://schemas.microsoft.com/office/drawing/2014/main" id="{B396982B-50E9-4FFE-BEDF-927013233597}"/>
              </a:ext>
            </a:extLst>
          </p:cNvPr>
          <p:cNvSpPr txBox="1"/>
          <p:nvPr/>
        </p:nvSpPr>
        <p:spPr>
          <a:xfrm>
            <a:off x="9285395" y="5202853"/>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 algn="ctr"/>
            <a:r>
              <a:rPr lang="en-US" sz="2000" b="1" dirty="0"/>
              <a:t>Mrs Bramwell</a:t>
            </a:r>
            <a:endParaRPr lang="en-US" sz="2000" b="1" spc="-10" dirty="0"/>
          </a:p>
          <a:p>
            <a:pPr marL="635" algn="ctr"/>
            <a:r>
              <a:rPr lang="en-US" dirty="0"/>
              <a:t>Teaching</a:t>
            </a:r>
            <a:r>
              <a:rPr lang="en-US" spc="-5" dirty="0"/>
              <a:t> </a:t>
            </a:r>
            <a:r>
              <a:rPr lang="en-US" spc="-10" dirty="0"/>
              <a:t>Assistant</a:t>
            </a:r>
          </a:p>
        </p:txBody>
      </p:sp>
    </p:spTree>
    <p:extLst>
      <p:ext uri="{BB962C8B-B14F-4D97-AF65-F5344CB8AC3E}">
        <p14:creationId xmlns:p14="http://schemas.microsoft.com/office/powerpoint/2010/main" val="274278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F02B5-A9C5-BA1F-FF1E-504EA165DABC}"/>
              </a:ext>
            </a:extLst>
          </p:cNvPr>
          <p:cNvSpPr>
            <a:spLocks noGrp="1"/>
          </p:cNvSpPr>
          <p:nvPr>
            <p:ph type="title" idx="4294967295"/>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School uniform </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AI-generated content may be incorrect.">
            <a:extLst>
              <a:ext uri="{FF2B5EF4-FFF2-40B4-BE49-F238E27FC236}">
                <a16:creationId xmlns:a16="http://schemas.microsoft.com/office/drawing/2014/main" id="{CE3FF683-2BCE-02F3-6666-F7A475B513DC}"/>
              </a:ext>
            </a:extLst>
          </p:cNvPr>
          <p:cNvPicPr>
            <a:picLocks noChangeAspect="1"/>
          </p:cNvPicPr>
          <p:nvPr/>
        </p:nvPicPr>
        <p:blipFill>
          <a:blip r:embed="rId2"/>
          <a:srcRect l="21023" t="20648" r="22614" b="13158"/>
          <a:stretch>
            <a:fillRect/>
          </a:stretch>
        </p:blipFill>
        <p:spPr>
          <a:xfrm>
            <a:off x="4222976" y="377916"/>
            <a:ext cx="7849818" cy="5975977"/>
          </a:xfrm>
          <a:prstGeom prst="rect">
            <a:avLst/>
          </a:prstGeom>
        </p:spPr>
      </p:pic>
      <p:sp>
        <p:nvSpPr>
          <p:cNvPr id="4" name="Date Placeholder 3">
            <a:extLst>
              <a:ext uri="{FF2B5EF4-FFF2-40B4-BE49-F238E27FC236}">
                <a16:creationId xmlns:a16="http://schemas.microsoft.com/office/drawing/2014/main" id="{C3692B8C-B6D8-D4FB-6392-4728947F84A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057A74DF-936C-4642-A6E3-7280C29F083E}" type="datetime1">
              <a:rPr lang="en-US"/>
              <a:pPr>
                <a:spcAft>
                  <a:spcPts val="600"/>
                </a:spcAft>
              </a:pPr>
              <a:t>7/16/2025</a:t>
            </a:fld>
            <a:endParaRPr lang="en-US"/>
          </a:p>
        </p:txBody>
      </p:sp>
      <p:sp>
        <p:nvSpPr>
          <p:cNvPr id="6" name="Slide Number Placeholder 5">
            <a:extLst>
              <a:ext uri="{FF2B5EF4-FFF2-40B4-BE49-F238E27FC236}">
                <a16:creationId xmlns:a16="http://schemas.microsoft.com/office/drawing/2014/main" id="{8AB58E20-0E3D-FF24-19E1-049E428F947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65A5C87-DF58-40C8-B092-1DE63DB4547E}" type="slidenum">
              <a:rPr lang="en-US"/>
              <a:pPr>
                <a:spcAft>
                  <a:spcPts val="600"/>
                </a:spcAft>
              </a:pPr>
              <a:t>3</a:t>
            </a:fld>
            <a:endParaRPr lang="en-US"/>
          </a:p>
        </p:txBody>
      </p:sp>
    </p:spTree>
    <p:extLst>
      <p:ext uri="{BB962C8B-B14F-4D97-AF65-F5344CB8AC3E}">
        <p14:creationId xmlns:p14="http://schemas.microsoft.com/office/powerpoint/2010/main" val="268241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E16EB-83B7-9B8C-73C3-0011D30725F4}"/>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47106A5-BC45-166A-9A26-AFBAB854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C11F9-ED90-2DE8-B509-C3D1C1A1604F}"/>
              </a:ext>
            </a:extLst>
          </p:cNvPr>
          <p:cNvSpPr>
            <a:spLocks noGrp="1"/>
          </p:cNvSpPr>
          <p:nvPr>
            <p:ph type="title" idx="4294967295"/>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School uniform </a:t>
            </a:r>
          </a:p>
        </p:txBody>
      </p:sp>
      <p:sp>
        <p:nvSpPr>
          <p:cNvPr id="32" name="sketch line">
            <a:extLst>
              <a:ext uri="{FF2B5EF4-FFF2-40B4-BE49-F238E27FC236}">
                <a16:creationId xmlns:a16="http://schemas.microsoft.com/office/drawing/2014/main" id="{A7EB8885-DE36-1244-C70A-C3302A466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7F01AF9-4E7F-AC7A-D17F-CC95C32B456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057A74DF-936C-4642-A6E3-7280C29F083E}" type="datetime1">
              <a:rPr lang="en-US"/>
              <a:pPr>
                <a:spcAft>
                  <a:spcPts val="600"/>
                </a:spcAft>
              </a:pPr>
              <a:t>7/16/2025</a:t>
            </a:fld>
            <a:endParaRPr lang="en-US"/>
          </a:p>
        </p:txBody>
      </p:sp>
      <p:sp>
        <p:nvSpPr>
          <p:cNvPr id="6" name="Slide Number Placeholder 5">
            <a:extLst>
              <a:ext uri="{FF2B5EF4-FFF2-40B4-BE49-F238E27FC236}">
                <a16:creationId xmlns:a16="http://schemas.microsoft.com/office/drawing/2014/main" id="{C4BCDD88-29F5-7CAB-3C47-325F38D1528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65A5C87-DF58-40C8-B092-1DE63DB4547E}" type="slidenum">
              <a:rPr lang="en-US"/>
              <a:pPr>
                <a:spcAft>
                  <a:spcPts val="600"/>
                </a:spcAft>
              </a:pPr>
              <a:t>4</a:t>
            </a:fld>
            <a:endParaRPr lang="en-US"/>
          </a:p>
        </p:txBody>
      </p:sp>
      <p:pic>
        <p:nvPicPr>
          <p:cNvPr id="3" name="Picture 2" descr="A screenshot of a computer&#10;&#10;AI-generated content may be incorrect.">
            <a:extLst>
              <a:ext uri="{FF2B5EF4-FFF2-40B4-BE49-F238E27FC236}">
                <a16:creationId xmlns:a16="http://schemas.microsoft.com/office/drawing/2014/main" id="{61CB0F0D-D93B-1DF5-B3F4-CE0ECE217181}"/>
              </a:ext>
            </a:extLst>
          </p:cNvPr>
          <p:cNvPicPr>
            <a:picLocks noChangeAspect="1"/>
          </p:cNvPicPr>
          <p:nvPr/>
        </p:nvPicPr>
        <p:blipFill>
          <a:blip r:embed="rId2"/>
          <a:srcRect l="21191" t="22389" r="22103" b="9053"/>
          <a:stretch>
            <a:fillRect/>
          </a:stretch>
        </p:blipFill>
        <p:spPr>
          <a:xfrm>
            <a:off x="4096200" y="306665"/>
            <a:ext cx="7972531" cy="6239395"/>
          </a:xfrm>
          <a:prstGeom prst="rect">
            <a:avLst/>
          </a:prstGeom>
        </p:spPr>
      </p:pic>
    </p:spTree>
    <p:extLst>
      <p:ext uri="{BB962C8B-B14F-4D97-AF65-F5344CB8AC3E}">
        <p14:creationId xmlns:p14="http://schemas.microsoft.com/office/powerpoint/2010/main" val="296791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9E504-8AB6-671C-B78E-ED498689AE48}"/>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61790-5A80-62E4-82F2-0D3553355114}"/>
              </a:ext>
            </a:extLst>
          </p:cNvPr>
          <p:cNvSpPr>
            <a:spLocks noGrp="1"/>
          </p:cNvSpPr>
          <p:nvPr>
            <p:ph type="title" idx="4294967295"/>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School uniform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0B3392-1612-6AC0-97EA-5897B375AAB3}"/>
              </a:ext>
            </a:extLst>
          </p:cNvPr>
          <p:cNvSpPr>
            <a:spLocks noGrp="1"/>
          </p:cNvSpPr>
          <p:nvPr>
            <p:ph idx="4294967295"/>
          </p:nvPr>
        </p:nvSpPr>
        <p:spPr>
          <a:xfrm>
            <a:off x="4447308" y="922023"/>
            <a:ext cx="6892114" cy="7008977"/>
          </a:xfrm>
        </p:spPr>
        <p:txBody>
          <a:bodyPr vert="horz" lIns="91440" tIns="45720" rIns="91440" bIns="45720" rtlCol="0" anchor="ctr">
            <a:noAutofit/>
          </a:bodyPr>
          <a:lstStyle/>
          <a:p>
            <a:pPr marL="0">
              <a:lnSpc>
                <a:spcPct val="90000"/>
              </a:lnSpc>
            </a:pPr>
            <a:r>
              <a:rPr lang="en-US" sz="2000" dirty="0"/>
              <a:t>Shoes – consider VELCRO fastening, until your child can do their own laces. </a:t>
            </a:r>
          </a:p>
          <a:p>
            <a:pPr marL="0">
              <a:lnSpc>
                <a:spcPct val="90000"/>
              </a:lnSpc>
            </a:pPr>
            <a:r>
              <a:rPr lang="en-US" sz="2000" dirty="0"/>
              <a:t>Appropriate clothing – the children will go out in all weathers.</a:t>
            </a:r>
          </a:p>
          <a:p>
            <a:pPr>
              <a:lnSpc>
                <a:spcPct val="90000"/>
              </a:lnSpc>
            </a:pPr>
            <a:r>
              <a:rPr lang="en-US" sz="2000" dirty="0"/>
              <a:t>A pair of named wellies children can leave at school. </a:t>
            </a:r>
          </a:p>
          <a:p>
            <a:pPr>
              <a:lnSpc>
                <a:spcPct val="90000"/>
              </a:lnSpc>
            </a:pPr>
            <a:r>
              <a:rPr lang="en-US" sz="2000" dirty="0"/>
              <a:t>Warm coat, hat, gloves in the winter. </a:t>
            </a:r>
          </a:p>
          <a:p>
            <a:pPr>
              <a:lnSpc>
                <a:spcPct val="90000"/>
              </a:lnSpc>
            </a:pPr>
            <a:r>
              <a:rPr lang="en-US" sz="2000" dirty="0"/>
              <a:t>Sunhat, suncream in the summer. </a:t>
            </a:r>
          </a:p>
          <a:p>
            <a:pPr>
              <a:lnSpc>
                <a:spcPct val="90000"/>
              </a:lnSpc>
            </a:pPr>
            <a:r>
              <a:rPr lang="en-US" sz="2000" dirty="0"/>
              <a:t>Two-piece wet suit to be kept at school.</a:t>
            </a:r>
          </a:p>
          <a:p>
            <a:pPr>
              <a:lnSpc>
                <a:spcPct val="90000"/>
              </a:lnSpc>
            </a:pPr>
            <a:endParaRPr lang="en-US" sz="2000" dirty="0"/>
          </a:p>
          <a:p>
            <a:pPr marL="0">
              <a:lnSpc>
                <a:spcPct val="90000"/>
              </a:lnSpc>
            </a:pPr>
            <a:r>
              <a:rPr lang="en-US" sz="2000" dirty="0"/>
              <a:t>As part of the curriculum the children are encouraged to take part in a variety of messy activities. </a:t>
            </a:r>
          </a:p>
          <a:p>
            <a:pPr marL="0">
              <a:lnSpc>
                <a:spcPct val="90000"/>
              </a:lnSpc>
            </a:pPr>
            <a:endParaRPr lang="en-US" sz="2000" dirty="0"/>
          </a:p>
          <a:p>
            <a:pPr marL="0">
              <a:lnSpc>
                <a:spcPct val="90000"/>
              </a:lnSpc>
            </a:pPr>
            <a:r>
              <a:rPr lang="en-US" sz="2000" dirty="0"/>
              <a:t>Please leave some spare clothes / underwear in your child's book bag. </a:t>
            </a:r>
          </a:p>
          <a:p>
            <a:pPr marL="0">
              <a:lnSpc>
                <a:spcPct val="90000"/>
              </a:lnSpc>
            </a:pPr>
            <a:endParaRPr lang="en-US" sz="2000" dirty="0"/>
          </a:p>
          <a:p>
            <a:pPr marL="0">
              <a:lnSpc>
                <a:spcPct val="90000"/>
              </a:lnSpc>
            </a:pPr>
            <a:r>
              <a:rPr lang="en-US" sz="2000" b="1" dirty="0"/>
              <a:t>Please make sure EVERYTHING is named!</a:t>
            </a:r>
          </a:p>
          <a:p>
            <a:pPr marL="0">
              <a:lnSpc>
                <a:spcPct val="90000"/>
              </a:lnSpc>
            </a:pPr>
            <a:endParaRPr lang="en-US" sz="1800"/>
          </a:p>
          <a:p>
            <a:pPr>
              <a:lnSpc>
                <a:spcPct val="90000"/>
              </a:lnSpc>
            </a:pPr>
            <a:endParaRPr lang="en-US" sz="1800"/>
          </a:p>
          <a:p>
            <a:pPr>
              <a:lnSpc>
                <a:spcPct val="90000"/>
              </a:lnSpc>
            </a:pPr>
            <a:endParaRPr lang="en-US" sz="1800"/>
          </a:p>
          <a:p>
            <a:pPr>
              <a:lnSpc>
                <a:spcPct val="90000"/>
              </a:lnSpc>
            </a:pPr>
            <a:endParaRPr lang="en-US" sz="1800"/>
          </a:p>
          <a:p>
            <a:pPr>
              <a:lnSpc>
                <a:spcPct val="90000"/>
              </a:lnSpc>
            </a:pPr>
            <a:endParaRPr lang="en-US" sz="1800"/>
          </a:p>
        </p:txBody>
      </p:sp>
      <p:sp>
        <p:nvSpPr>
          <p:cNvPr id="4" name="Date Placeholder 3">
            <a:extLst>
              <a:ext uri="{FF2B5EF4-FFF2-40B4-BE49-F238E27FC236}">
                <a16:creationId xmlns:a16="http://schemas.microsoft.com/office/drawing/2014/main" id="{AEA60DB4-30AF-5A0C-8CBE-33D8E35061D2}"/>
              </a:ext>
            </a:extLst>
          </p:cNvPr>
          <p:cNvSpPr>
            <a:spLocks noGrp="1"/>
          </p:cNvSpPr>
          <p:nvPr>
            <p:ph type="dt" sz="half" idx="10"/>
          </p:nvPr>
        </p:nvSpPr>
        <p:spPr>
          <a:xfrm>
            <a:off x="838200" y="6356350"/>
            <a:ext cx="1639957" cy="365125"/>
          </a:xfrm>
        </p:spPr>
        <p:txBody>
          <a:bodyPr vert="horz" lIns="91440" tIns="45720" rIns="91440" bIns="45720" rtlCol="0" anchor="ctr">
            <a:normAutofit/>
          </a:bodyPr>
          <a:lstStyle/>
          <a:p>
            <a:pPr>
              <a:spcAft>
                <a:spcPts val="600"/>
              </a:spcAft>
            </a:pPr>
            <a:fld id="{DE0A19CB-2E5E-4A1C-8461-E10FB6ED545F}" type="datetime1">
              <a:rPr lang="en-US">
                <a:solidFill>
                  <a:srgbClr val="FFFFFF"/>
                </a:solidFill>
              </a:rPr>
              <a:pPr>
                <a:spcAft>
                  <a:spcPts val="600"/>
                </a:spcAft>
              </a:pPr>
              <a:t>7/16/2025</a:t>
            </a:fld>
            <a:endParaRPr lang="en-US">
              <a:solidFill>
                <a:srgbClr val="FFFFFF"/>
              </a:solidFill>
            </a:endParaRPr>
          </a:p>
        </p:txBody>
      </p:sp>
      <p:sp>
        <p:nvSpPr>
          <p:cNvPr id="6" name="Slide Number Placeholder 5">
            <a:extLst>
              <a:ext uri="{FF2B5EF4-FFF2-40B4-BE49-F238E27FC236}">
                <a16:creationId xmlns:a16="http://schemas.microsoft.com/office/drawing/2014/main" id="{C7D19FBD-2FED-2891-6065-69A4CD0BDE57}"/>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A65A5C87-DF58-40C8-B092-1DE63DB4547E}" type="slidenum">
              <a:rPr lang="en-US"/>
              <a:pPr>
                <a:spcAft>
                  <a:spcPts val="600"/>
                </a:spcAft>
              </a:pPr>
              <a:t>5</a:t>
            </a:fld>
            <a:endParaRPr lang="en-US"/>
          </a:p>
        </p:txBody>
      </p:sp>
    </p:spTree>
    <p:extLst>
      <p:ext uri="{BB962C8B-B14F-4D97-AF65-F5344CB8AC3E}">
        <p14:creationId xmlns:p14="http://schemas.microsoft.com/office/powerpoint/2010/main" val="394214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68A141B2-7077-34EE-9807-65F9EAA5065E}"/>
              </a:ext>
            </a:extLst>
          </p:cNvPr>
          <p:cNvSpPr>
            <a:spLocks noGrp="1"/>
          </p:cNvSpPr>
          <p:nvPr>
            <p:ph type="dt" sz="half" idx="10"/>
          </p:nvPr>
        </p:nvSpPr>
        <p:spPr>
          <a:xfrm>
            <a:off x="643467" y="6356350"/>
            <a:ext cx="2743200" cy="365125"/>
          </a:xfrm>
        </p:spPr>
        <p:txBody>
          <a:bodyPr>
            <a:normAutofit/>
          </a:bodyPr>
          <a:lstStyle/>
          <a:p>
            <a:pPr>
              <a:spcAft>
                <a:spcPts val="600"/>
              </a:spcAft>
            </a:pPr>
            <a:fld id="{1E0520E5-F7A5-4E06-8B3B-817C0A952CFF}" type="datetime1">
              <a:pPr>
                <a:spcAft>
                  <a:spcPts val="600"/>
                </a:spcAft>
              </a:pPr>
              <a:t>7/16/2025</a:t>
            </a:fld>
            <a:endParaRPr lang="en-US"/>
          </a:p>
        </p:txBody>
      </p:sp>
      <p:sp>
        <p:nvSpPr>
          <p:cNvPr id="4" name="Slide Number Placeholder 3">
            <a:extLst>
              <a:ext uri="{FF2B5EF4-FFF2-40B4-BE49-F238E27FC236}">
                <a16:creationId xmlns:a16="http://schemas.microsoft.com/office/drawing/2014/main" id="{CD1B6419-3D81-0607-5574-8CA1B17E5CD4}"/>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dirty="0"/>
              <a:pPr>
                <a:spcAft>
                  <a:spcPts val="600"/>
                </a:spcAft>
              </a:pPr>
              <a:t>6</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oster with text and pictures of a dog&#10;&#10;AI-generated content may be incorrect.">
            <a:extLst>
              <a:ext uri="{FF2B5EF4-FFF2-40B4-BE49-F238E27FC236}">
                <a16:creationId xmlns:a16="http://schemas.microsoft.com/office/drawing/2014/main" id="{B72E63AD-A5CE-C9C4-5EEE-312FE25F2258}"/>
              </a:ext>
            </a:extLst>
          </p:cNvPr>
          <p:cNvPicPr>
            <a:picLocks noChangeAspect="1"/>
          </p:cNvPicPr>
          <p:nvPr/>
        </p:nvPicPr>
        <p:blipFill>
          <a:blip r:embed="rId2"/>
          <a:stretch>
            <a:fillRect/>
          </a:stretch>
        </p:blipFill>
        <p:spPr>
          <a:xfrm>
            <a:off x="1213253" y="284033"/>
            <a:ext cx="10124928" cy="613178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12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C255B51-0B63-ED0F-3218-66A30061DA52}"/>
              </a:ext>
            </a:extLst>
          </p:cNvPr>
          <p:cNvSpPr>
            <a:spLocks noGrp="1"/>
          </p:cNvSpPr>
          <p:nvPr>
            <p:ph type="dt" sz="half" idx="10"/>
          </p:nvPr>
        </p:nvSpPr>
        <p:spPr>
          <a:xfrm>
            <a:off x="643467" y="6356350"/>
            <a:ext cx="2743200" cy="365125"/>
          </a:xfrm>
        </p:spPr>
        <p:txBody>
          <a:bodyPr>
            <a:normAutofit/>
          </a:bodyPr>
          <a:lstStyle/>
          <a:p>
            <a:pPr>
              <a:spcAft>
                <a:spcPts val="600"/>
              </a:spcAft>
            </a:pPr>
            <a:fld id="{DE2D2047-8689-45C2-853B-206EFBD26E13}" type="datetime1">
              <a:pPr>
                <a:spcAft>
                  <a:spcPts val="600"/>
                </a:spcAft>
              </a:pPr>
              <a:t>7/16/2025</a:t>
            </a:fld>
            <a:endParaRPr lang="en-US"/>
          </a:p>
        </p:txBody>
      </p:sp>
      <p:sp>
        <p:nvSpPr>
          <p:cNvPr id="4" name="Slide Number Placeholder 3">
            <a:extLst>
              <a:ext uri="{FF2B5EF4-FFF2-40B4-BE49-F238E27FC236}">
                <a16:creationId xmlns:a16="http://schemas.microsoft.com/office/drawing/2014/main" id="{EDC5FAB9-4E66-E3FB-67D3-54458A428D78}"/>
              </a:ext>
            </a:extLst>
          </p:cNvPr>
          <p:cNvSpPr>
            <a:spLocks noGrp="1"/>
          </p:cNvSpPr>
          <p:nvPr>
            <p:ph type="sldNum" sz="quarter" idx="12"/>
          </p:nvPr>
        </p:nvSpPr>
        <p:spPr>
          <a:xfrm>
            <a:off x="8805333" y="6356350"/>
            <a:ext cx="2743200" cy="365125"/>
          </a:xfrm>
        </p:spPr>
        <p:txBody>
          <a:bodyPr>
            <a:normAutofit/>
          </a:bodyPr>
          <a:lstStyle/>
          <a:p>
            <a:pPr>
              <a:spcAft>
                <a:spcPts val="600"/>
              </a:spcAft>
            </a:pPr>
            <a:fld id="{A65A5C87-DF58-40C8-B092-1DE63DB4547E}" type="slidenum">
              <a:rPr lang="en-US" dirty="0"/>
              <a:pPr>
                <a:spcAft>
                  <a:spcPts val="600"/>
                </a:spcAft>
              </a:pPr>
              <a:t>7</a:t>
            </a:fld>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uinea pig in a blanket&#10;&#10;AI-generated content may be incorrect.">
            <a:extLst>
              <a:ext uri="{FF2B5EF4-FFF2-40B4-BE49-F238E27FC236}">
                <a16:creationId xmlns:a16="http://schemas.microsoft.com/office/drawing/2014/main" id="{09DEE794-F989-AAAE-4FAE-8787AC738E6F}"/>
              </a:ext>
            </a:extLst>
          </p:cNvPr>
          <p:cNvPicPr>
            <a:picLocks noChangeAspect="1"/>
          </p:cNvPicPr>
          <p:nvPr/>
        </p:nvPicPr>
        <p:blipFill>
          <a:blip r:embed="rId2"/>
          <a:stretch>
            <a:fillRect/>
          </a:stretch>
        </p:blipFill>
        <p:spPr>
          <a:xfrm>
            <a:off x="1808034" y="3215244"/>
            <a:ext cx="8130235" cy="344675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5F6D5E-7FBB-47E2-F587-48BDBC913372}"/>
              </a:ext>
            </a:extLst>
          </p:cNvPr>
          <p:cNvSpPr txBox="1"/>
          <p:nvPr/>
        </p:nvSpPr>
        <p:spPr>
          <a:xfrm>
            <a:off x="1803593" y="290910"/>
            <a:ext cx="7869615"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mn-lt"/>
                <a:cs typeface="+mn-lt"/>
              </a:rPr>
              <a:t>Stitch and Noodles </a:t>
            </a:r>
            <a:endParaRPr lang="en-US" sz="2000" dirty="0"/>
          </a:p>
          <a:p>
            <a:pPr algn="ctr"/>
            <a:endParaRPr lang="en-US" sz="2000" dirty="0"/>
          </a:p>
          <a:p>
            <a:pPr algn="ctr"/>
            <a:r>
              <a:rPr lang="en-US" dirty="0">
                <a:ea typeface="+mn-lt"/>
                <a:cs typeface="+mn-lt"/>
              </a:rPr>
              <a:t>We are very lucky to have two Guinea pigs in Reception class. They are around a year old and love being stroked.  </a:t>
            </a:r>
            <a:endParaRPr lang="en-US"/>
          </a:p>
          <a:p>
            <a:pPr algn="ctr"/>
            <a:r>
              <a:rPr lang="en-US" dirty="0">
                <a:ea typeface="+mn-lt"/>
                <a:cs typeface="+mn-lt"/>
              </a:rPr>
              <a:t>They live in Apple and Pear class so the children will see them daily. </a:t>
            </a:r>
            <a:endParaRPr lang="en-US"/>
          </a:p>
          <a:p>
            <a:pPr algn="ctr"/>
            <a:endParaRPr lang="en-US" sz="2400" dirty="0"/>
          </a:p>
          <a:p>
            <a:pPr algn="ctr"/>
            <a:r>
              <a:rPr lang="en-US" dirty="0">
                <a:ea typeface="+mn-lt"/>
                <a:cs typeface="+mn-lt"/>
              </a:rPr>
              <a:t>In the summer months they come outside into our outside area and the children will have the opportunity to be a pet monitor and look after them by doing daily jobs such as feeding them. </a:t>
            </a:r>
            <a:endParaRPr lang="en-US"/>
          </a:p>
          <a:p>
            <a:pPr algn="l"/>
            <a:endParaRPr lang="en-US" dirty="0"/>
          </a:p>
        </p:txBody>
      </p:sp>
    </p:spTree>
    <p:extLst>
      <p:ext uri="{BB962C8B-B14F-4D97-AF65-F5344CB8AC3E}">
        <p14:creationId xmlns:p14="http://schemas.microsoft.com/office/powerpoint/2010/main" val="209904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763FDC-5445-DC52-2E86-39141E1A6A4A}"/>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F2BD97B-ED48-5FAB-EA07-830E5B18F46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1E0520E5-F7A5-4E06-8B3B-817C0A952CFF}" type="datetime1">
              <a:rPr lang="en-US"/>
              <a:pPr>
                <a:spcAft>
                  <a:spcPts val="600"/>
                </a:spcAft>
              </a:pPr>
              <a:t>7/16/2025</a:t>
            </a:fld>
            <a:endParaRPr lang="en-US"/>
          </a:p>
        </p:txBody>
      </p:sp>
      <p:sp>
        <p:nvSpPr>
          <p:cNvPr id="4" name="Slide Number Placeholder 3">
            <a:extLst>
              <a:ext uri="{FF2B5EF4-FFF2-40B4-BE49-F238E27FC236}">
                <a16:creationId xmlns:a16="http://schemas.microsoft.com/office/drawing/2014/main" id="{1758F9C4-1102-5AEA-7D29-2A662804706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65A5C87-DF58-40C8-B092-1DE63DB4547E}" type="slidenum">
              <a:rPr lang="en-US"/>
              <a:pPr>
                <a:spcAft>
                  <a:spcPts val="600"/>
                </a:spcAft>
              </a:pPr>
              <a:t>8</a:t>
            </a:fld>
            <a:endParaRPr lang="en-US"/>
          </a:p>
        </p:txBody>
      </p:sp>
      <p:graphicFrame>
        <p:nvGraphicFramePr>
          <p:cNvPr id="35" name="TextBox 4">
            <a:extLst>
              <a:ext uri="{FF2B5EF4-FFF2-40B4-BE49-F238E27FC236}">
                <a16:creationId xmlns:a16="http://schemas.microsoft.com/office/drawing/2014/main" id="{4F4C830C-8CCF-242D-B319-543A75F124AF}"/>
              </a:ext>
            </a:extLst>
          </p:cNvPr>
          <p:cNvGraphicFramePr/>
          <p:nvPr>
            <p:extLst>
              <p:ext uri="{D42A27DB-BD31-4B8C-83A1-F6EECF244321}">
                <p14:modId xmlns:p14="http://schemas.microsoft.com/office/powerpoint/2010/main" val="4223684479"/>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22FBF00E-4C24-5B29-23F2-C3FBFC009A0A}"/>
              </a:ext>
            </a:extLst>
          </p:cNvPr>
          <p:cNvSpPr txBox="1"/>
          <p:nvPr/>
        </p:nvSpPr>
        <p:spPr>
          <a:xfrm>
            <a:off x="1378084" y="988978"/>
            <a:ext cx="210765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Packs </a:t>
            </a:r>
          </a:p>
        </p:txBody>
      </p:sp>
    </p:spTree>
    <p:extLst>
      <p:ext uri="{BB962C8B-B14F-4D97-AF65-F5344CB8AC3E}">
        <p14:creationId xmlns:p14="http://schemas.microsoft.com/office/powerpoint/2010/main" val="145614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2C5E1-03C1-E84C-4D21-4BB5414E1887}"/>
              </a:ext>
            </a:extLst>
          </p:cNvPr>
          <p:cNvSpPr>
            <a:spLocks noGrp="1"/>
          </p:cNvSpPr>
          <p:nvPr>
            <p:ph type="dt" sz="half" idx="10"/>
          </p:nvPr>
        </p:nvSpPr>
        <p:spPr/>
        <p:txBody>
          <a:bodyPr/>
          <a:lstStyle/>
          <a:p>
            <a:fld id="{40824290-A9E5-4202-B474-1F708385984D}" type="datetime1">
              <a:rPr lang="en-US"/>
              <a:t>7/16/2025</a:t>
            </a:fld>
            <a:endParaRPr lang="en-US"/>
          </a:p>
        </p:txBody>
      </p:sp>
      <p:sp>
        <p:nvSpPr>
          <p:cNvPr id="4" name="Slide Number Placeholder 3">
            <a:extLst>
              <a:ext uri="{FF2B5EF4-FFF2-40B4-BE49-F238E27FC236}">
                <a16:creationId xmlns:a16="http://schemas.microsoft.com/office/drawing/2014/main" id="{518FFF48-D9B1-9750-21EC-F212388BECAB}"/>
              </a:ext>
            </a:extLst>
          </p:cNvPr>
          <p:cNvSpPr>
            <a:spLocks noGrp="1"/>
          </p:cNvSpPr>
          <p:nvPr>
            <p:ph type="sldNum" sz="quarter" idx="12"/>
          </p:nvPr>
        </p:nvSpPr>
        <p:spPr/>
        <p:txBody>
          <a:bodyPr/>
          <a:lstStyle/>
          <a:p>
            <a:fld id="{A65A5C87-DF58-40C8-B092-1DE63DB4547E}" type="slidenum">
              <a:rPr lang="en-US" dirty="0"/>
              <a:t>9</a:t>
            </a:fld>
            <a:endParaRPr lang="en-US"/>
          </a:p>
        </p:txBody>
      </p:sp>
      <p:pic>
        <p:nvPicPr>
          <p:cNvPr id="7" name="Picture 6" descr="A calendar with writing and a house&#10;&#10;AI-generated content may be incorrect.">
            <a:extLst>
              <a:ext uri="{FF2B5EF4-FFF2-40B4-BE49-F238E27FC236}">
                <a16:creationId xmlns:a16="http://schemas.microsoft.com/office/drawing/2014/main" id="{CFFB9E1C-6914-FCD6-81A0-3E8603714ECF}"/>
              </a:ext>
            </a:extLst>
          </p:cNvPr>
          <p:cNvPicPr>
            <a:picLocks noChangeAspect="1"/>
          </p:cNvPicPr>
          <p:nvPr/>
        </p:nvPicPr>
        <p:blipFill>
          <a:blip r:embed="rId2"/>
          <a:stretch>
            <a:fillRect/>
          </a:stretch>
        </p:blipFill>
        <p:spPr>
          <a:xfrm>
            <a:off x="-269" y="142695"/>
            <a:ext cx="6484728" cy="6400080"/>
          </a:xfrm>
          <a:prstGeom prst="rect">
            <a:avLst/>
          </a:prstGeom>
        </p:spPr>
      </p:pic>
      <p:pic>
        <p:nvPicPr>
          <p:cNvPr id="8" name="Picture 7" descr="A calendar with writing on it&#10;&#10;AI-generated content may be incorrect.">
            <a:extLst>
              <a:ext uri="{FF2B5EF4-FFF2-40B4-BE49-F238E27FC236}">
                <a16:creationId xmlns:a16="http://schemas.microsoft.com/office/drawing/2014/main" id="{4BC366B3-6DC1-DF03-AAC9-0258A7135D02}"/>
              </a:ext>
            </a:extLst>
          </p:cNvPr>
          <p:cNvPicPr>
            <a:picLocks noChangeAspect="1"/>
          </p:cNvPicPr>
          <p:nvPr/>
        </p:nvPicPr>
        <p:blipFill>
          <a:blip r:embed="rId3"/>
          <a:srcRect l="4235" t="-124" r="2483" b="-338"/>
          <a:stretch>
            <a:fillRect/>
          </a:stretch>
        </p:blipFill>
        <p:spPr>
          <a:xfrm>
            <a:off x="6472022" y="1711842"/>
            <a:ext cx="5714123" cy="5010577"/>
          </a:xfrm>
          <a:prstGeom prst="rect">
            <a:avLst/>
          </a:prstGeom>
        </p:spPr>
      </p:pic>
    </p:spTree>
    <p:extLst>
      <p:ext uri="{BB962C8B-B14F-4D97-AF65-F5344CB8AC3E}">
        <p14:creationId xmlns:p14="http://schemas.microsoft.com/office/powerpoint/2010/main" val="2925242680"/>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1047</Words>
  <Application>Microsoft Office PowerPoint</Application>
  <PresentationFormat>Widescreen</PresentationFormat>
  <Paragraphs>187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YAFD6cTcCEs 0</vt:lpstr>
      <vt:lpstr>AccentBoxVTI</vt:lpstr>
      <vt:lpstr>Park Way Primary school </vt:lpstr>
      <vt:lpstr>EYFS Team </vt:lpstr>
      <vt:lpstr>School uniform </vt:lpstr>
      <vt:lpstr>School uniform </vt:lpstr>
      <vt:lpstr>School uniform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Trusler</dc:creator>
  <cp:lastModifiedBy>Mrs Trusler</cp:lastModifiedBy>
  <cp:revision>641</cp:revision>
  <dcterms:created xsi:type="dcterms:W3CDTF">2024-05-04T11:57:15Z</dcterms:created>
  <dcterms:modified xsi:type="dcterms:W3CDTF">2025-07-16T19:47:03Z</dcterms:modified>
</cp:coreProperties>
</file>